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59" r:id="rId4"/>
    <p:sldId id="262" r:id="rId5"/>
    <p:sldId id="263" r:id="rId6"/>
    <p:sldId id="338" r:id="rId7"/>
    <p:sldId id="342" r:id="rId8"/>
    <p:sldId id="301" r:id="rId9"/>
    <p:sldId id="339" r:id="rId10"/>
    <p:sldId id="340" r:id="rId11"/>
    <p:sldId id="299" r:id="rId12"/>
    <p:sldId id="297" r:id="rId13"/>
    <p:sldId id="296" r:id="rId14"/>
    <p:sldId id="295" r:id="rId15"/>
    <p:sldId id="294" r:id="rId16"/>
    <p:sldId id="293" r:id="rId17"/>
    <p:sldId id="341" r:id="rId18"/>
    <p:sldId id="292" r:id="rId19"/>
    <p:sldId id="291" r:id="rId20"/>
    <p:sldId id="290" r:id="rId21"/>
    <p:sldId id="289" r:id="rId22"/>
    <p:sldId id="288" r:id="rId23"/>
    <p:sldId id="287" r:id="rId24"/>
    <p:sldId id="286" r:id="rId25"/>
    <p:sldId id="285" r:id="rId26"/>
    <p:sldId id="284" r:id="rId27"/>
    <p:sldId id="283" r:id="rId28"/>
    <p:sldId id="282" r:id="rId29"/>
    <p:sldId id="281" r:id="rId30"/>
    <p:sldId id="280" r:id="rId31"/>
    <p:sldId id="279" r:id="rId32"/>
    <p:sldId id="278" r:id="rId33"/>
    <p:sldId id="277" r:id="rId34"/>
    <p:sldId id="276" r:id="rId35"/>
    <p:sldId id="275" r:id="rId36"/>
    <p:sldId id="274" r:id="rId37"/>
    <p:sldId id="273" r:id="rId38"/>
    <p:sldId id="271" r:id="rId39"/>
    <p:sldId id="317" r:id="rId40"/>
    <p:sldId id="270" r:id="rId41"/>
    <p:sldId id="269" r:id="rId42"/>
    <p:sldId id="309" r:id="rId43"/>
    <p:sldId id="308" r:id="rId44"/>
    <p:sldId id="267" r:id="rId45"/>
    <p:sldId id="307" r:id="rId46"/>
    <p:sldId id="268" r:id="rId47"/>
    <p:sldId id="310" r:id="rId48"/>
    <p:sldId id="311" r:id="rId49"/>
    <p:sldId id="312" r:id="rId50"/>
    <p:sldId id="313" r:id="rId51"/>
    <p:sldId id="318" r:id="rId52"/>
    <p:sldId id="319" r:id="rId53"/>
    <p:sldId id="320" r:id="rId54"/>
    <p:sldId id="321" r:id="rId55"/>
    <p:sldId id="322" r:id="rId56"/>
    <p:sldId id="323" r:id="rId57"/>
    <p:sldId id="324" r:id="rId58"/>
    <p:sldId id="325" r:id="rId59"/>
    <p:sldId id="326" r:id="rId60"/>
    <p:sldId id="327" r:id="rId61"/>
    <p:sldId id="329" r:id="rId62"/>
    <p:sldId id="328" r:id="rId63"/>
    <p:sldId id="333" r:id="rId64"/>
    <p:sldId id="332" r:id="rId65"/>
    <p:sldId id="331" r:id="rId66"/>
    <p:sldId id="330" r:id="rId67"/>
    <p:sldId id="337" r:id="rId68"/>
    <p:sldId id="336" r:id="rId69"/>
    <p:sldId id="335" r:id="rId70"/>
    <p:sldId id="334" r:id="rId7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171" autoAdjust="0"/>
  </p:normalViewPr>
  <p:slideViewPr>
    <p:cSldViewPr>
      <p:cViewPr>
        <p:scale>
          <a:sx n="87" d="100"/>
          <a:sy n="87" d="100"/>
        </p:scale>
        <p:origin x="-864" y="7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02.08.2019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02.08.2019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02.08.2019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02.08.2019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02.08.2019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02.08.2019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02.08.2019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02.08.2019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02.08.2019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02.08.2019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02.08.2019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02.08.2019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02.08.2019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A744C-FE01-496A-A041-ED93458D1002}" type="datetimeFigureOut">
              <a:rPr lang="ru-RU" smtClean="0"/>
              <a:pPr/>
              <a:t>02.08.2019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8.jpeg"/><Relationship Id="rId7" Type="http://schemas.openxmlformats.org/officeDocument/2006/relationships/image" Target="../media/image6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gif"/><Relationship Id="rId5" Type="http://schemas.openxmlformats.org/officeDocument/2006/relationships/image" Target="../media/image59.jpeg"/><Relationship Id="rId4" Type="http://schemas.openxmlformats.org/officeDocument/2006/relationships/image" Target="../media/image20.png"/><Relationship Id="rId9" Type="http://schemas.openxmlformats.org/officeDocument/2006/relationships/image" Target="../media/image6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11" Type="http://schemas.openxmlformats.org/officeDocument/2006/relationships/image" Target="../media/image70.png"/><Relationship Id="rId5" Type="http://schemas.openxmlformats.org/officeDocument/2006/relationships/image" Target="../media/image66.jpeg"/><Relationship Id="rId10" Type="http://schemas.openxmlformats.org/officeDocument/2006/relationships/image" Target="../media/image28.jpeg"/><Relationship Id="rId4" Type="http://schemas.openxmlformats.org/officeDocument/2006/relationships/image" Target="../media/image65.jpeg"/><Relationship Id="rId9" Type="http://schemas.openxmlformats.org/officeDocument/2006/relationships/image" Target="../media/image6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6.jpeg"/><Relationship Id="rId7" Type="http://schemas.openxmlformats.org/officeDocument/2006/relationships/image" Target="../media/image3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11" Type="http://schemas.openxmlformats.org/officeDocument/2006/relationships/image" Target="../media/image83.jpeg"/><Relationship Id="rId5" Type="http://schemas.openxmlformats.org/officeDocument/2006/relationships/image" Target="../media/image78.jpeg"/><Relationship Id="rId10" Type="http://schemas.openxmlformats.org/officeDocument/2006/relationships/image" Target="../media/image82.png"/><Relationship Id="rId4" Type="http://schemas.openxmlformats.org/officeDocument/2006/relationships/image" Target="../media/image77.jpeg"/><Relationship Id="rId9" Type="http://schemas.openxmlformats.org/officeDocument/2006/relationships/image" Target="../media/image8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13" Type="http://schemas.openxmlformats.org/officeDocument/2006/relationships/image" Target="../media/image92.jpe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12" Type="http://schemas.openxmlformats.org/officeDocument/2006/relationships/image" Target="../media/image3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11" Type="http://schemas.openxmlformats.org/officeDocument/2006/relationships/image" Target="../media/image91.png"/><Relationship Id="rId5" Type="http://schemas.openxmlformats.org/officeDocument/2006/relationships/image" Target="../media/image86.jpeg"/><Relationship Id="rId10" Type="http://schemas.openxmlformats.org/officeDocument/2006/relationships/image" Target="../media/image21.png"/><Relationship Id="rId4" Type="http://schemas.openxmlformats.org/officeDocument/2006/relationships/image" Target="../media/image85.jpeg"/><Relationship Id="rId9" Type="http://schemas.openxmlformats.org/officeDocument/2006/relationships/image" Target="../media/image90.jpeg"/><Relationship Id="rId1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6.jpeg"/><Relationship Id="rId7" Type="http://schemas.openxmlformats.org/officeDocument/2006/relationships/image" Target="../media/image91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11" Type="http://schemas.openxmlformats.org/officeDocument/2006/relationships/image" Target="../media/image84.jpeg"/><Relationship Id="rId5" Type="http://schemas.openxmlformats.org/officeDocument/2006/relationships/image" Target="../media/image89.jpeg"/><Relationship Id="rId10" Type="http://schemas.openxmlformats.org/officeDocument/2006/relationships/image" Target="../media/image52.jpeg"/><Relationship Id="rId4" Type="http://schemas.openxmlformats.org/officeDocument/2006/relationships/image" Target="../media/image88.jpeg"/><Relationship Id="rId9" Type="http://schemas.openxmlformats.org/officeDocument/2006/relationships/image" Target="../media/image9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101.jpeg"/><Relationship Id="rId7" Type="http://schemas.openxmlformats.org/officeDocument/2006/relationships/image" Target="../media/image10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jpeg"/><Relationship Id="rId4" Type="http://schemas.openxmlformats.org/officeDocument/2006/relationships/image" Target="../media/image33.png"/><Relationship Id="rId9" Type="http://schemas.openxmlformats.org/officeDocument/2006/relationships/image" Target="../media/image10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5" Type="http://schemas.openxmlformats.org/officeDocument/2006/relationships/image" Target="../media/image107.png"/><Relationship Id="rId4" Type="http://schemas.openxmlformats.org/officeDocument/2006/relationships/image" Target="../media/image10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7" Type="http://schemas.openxmlformats.org/officeDocument/2006/relationships/image" Target="../media/image113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0.jpeg"/><Relationship Id="rId4" Type="http://schemas.openxmlformats.org/officeDocument/2006/relationships/image" Target="../media/image11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14.jpeg"/><Relationship Id="rId7" Type="http://schemas.openxmlformats.org/officeDocument/2006/relationships/image" Target="../media/image3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jpeg"/><Relationship Id="rId3" Type="http://schemas.openxmlformats.org/officeDocument/2006/relationships/image" Target="../media/image141.jpeg"/><Relationship Id="rId7" Type="http://schemas.openxmlformats.org/officeDocument/2006/relationships/image" Target="../media/image14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148.jpeg"/><Relationship Id="rId5" Type="http://schemas.openxmlformats.org/officeDocument/2006/relationships/image" Target="../media/image143.jpeg"/><Relationship Id="rId10" Type="http://schemas.openxmlformats.org/officeDocument/2006/relationships/image" Target="../media/image147.jpeg"/><Relationship Id="rId4" Type="http://schemas.openxmlformats.org/officeDocument/2006/relationships/image" Target="../media/image142.jpeg"/><Relationship Id="rId9" Type="http://schemas.openxmlformats.org/officeDocument/2006/relationships/image" Target="../media/image14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jpeg"/><Relationship Id="rId18" Type="http://schemas.openxmlformats.org/officeDocument/2006/relationships/image" Target="../media/image34.jpeg"/><Relationship Id="rId3" Type="http://schemas.openxmlformats.org/officeDocument/2006/relationships/image" Target="../media/image19.jpeg"/><Relationship Id="rId21" Type="http://schemas.openxmlformats.org/officeDocument/2006/relationships/image" Target="../media/image37.jpeg"/><Relationship Id="rId7" Type="http://schemas.openxmlformats.org/officeDocument/2006/relationships/image" Target="../media/image23.gif"/><Relationship Id="rId12" Type="http://schemas.openxmlformats.org/officeDocument/2006/relationships/image" Target="../media/image28.jpeg"/><Relationship Id="rId17" Type="http://schemas.openxmlformats.org/officeDocument/2006/relationships/image" Target="../media/image33.png"/><Relationship Id="rId2" Type="http://schemas.openxmlformats.org/officeDocument/2006/relationships/image" Target="../media/image6.jpeg"/><Relationship Id="rId16" Type="http://schemas.openxmlformats.org/officeDocument/2006/relationships/image" Target="../media/image32.png"/><Relationship Id="rId20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png"/><Relationship Id="rId15" Type="http://schemas.openxmlformats.org/officeDocument/2006/relationships/image" Target="../media/image31.jpeg"/><Relationship Id="rId10" Type="http://schemas.openxmlformats.org/officeDocument/2006/relationships/image" Target="../media/image26.gif"/><Relationship Id="rId19" Type="http://schemas.openxmlformats.org/officeDocument/2006/relationships/image" Target="../media/image35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Relationship Id="rId22" Type="http://schemas.openxmlformats.org/officeDocument/2006/relationships/image" Target="../media/image3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jpeg"/><Relationship Id="rId3" Type="http://schemas.openxmlformats.org/officeDocument/2006/relationships/image" Target="../media/image158.jpeg"/><Relationship Id="rId7" Type="http://schemas.openxmlformats.org/officeDocument/2006/relationships/image" Target="../media/image1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jpeg"/><Relationship Id="rId11" Type="http://schemas.openxmlformats.org/officeDocument/2006/relationships/image" Target="../media/image36.jpeg"/><Relationship Id="rId5" Type="http://schemas.openxmlformats.org/officeDocument/2006/relationships/image" Target="../media/image160.jpeg"/><Relationship Id="rId10" Type="http://schemas.openxmlformats.org/officeDocument/2006/relationships/image" Target="../media/image164.jpeg"/><Relationship Id="rId4" Type="http://schemas.openxmlformats.org/officeDocument/2006/relationships/image" Target="../media/image159.jpeg"/><Relationship Id="rId9" Type="http://schemas.openxmlformats.org/officeDocument/2006/relationships/image" Target="../media/image16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39.jpeg"/><Relationship Id="rId7" Type="http://schemas.openxmlformats.org/officeDocument/2006/relationships/image" Target="../media/image3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jpeg"/><Relationship Id="rId13" Type="http://schemas.openxmlformats.org/officeDocument/2006/relationships/image" Target="../media/image185.jpeg"/><Relationship Id="rId3" Type="http://schemas.openxmlformats.org/officeDocument/2006/relationships/image" Target="../media/image176.jpeg"/><Relationship Id="rId7" Type="http://schemas.openxmlformats.org/officeDocument/2006/relationships/image" Target="../media/image180.jpeg"/><Relationship Id="rId12" Type="http://schemas.openxmlformats.org/officeDocument/2006/relationships/image" Target="../media/image18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9.jpeg"/><Relationship Id="rId11" Type="http://schemas.openxmlformats.org/officeDocument/2006/relationships/image" Target="../media/image31.jpeg"/><Relationship Id="rId5" Type="http://schemas.openxmlformats.org/officeDocument/2006/relationships/image" Target="../media/image178.jpeg"/><Relationship Id="rId15" Type="http://schemas.openxmlformats.org/officeDocument/2006/relationships/image" Target="../media/image186.png"/><Relationship Id="rId10" Type="http://schemas.openxmlformats.org/officeDocument/2006/relationships/image" Target="../media/image183.png"/><Relationship Id="rId4" Type="http://schemas.openxmlformats.org/officeDocument/2006/relationships/image" Target="../media/image177.jpeg"/><Relationship Id="rId9" Type="http://schemas.openxmlformats.org/officeDocument/2006/relationships/image" Target="../media/image182.jpeg"/><Relationship Id="rId14" Type="http://schemas.openxmlformats.org/officeDocument/2006/relationships/image" Target="../media/image21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8.jpeg"/><Relationship Id="rId7" Type="http://schemas.openxmlformats.org/officeDocument/2006/relationships/image" Target="../media/image5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23.gif"/><Relationship Id="rId10" Type="http://schemas.openxmlformats.org/officeDocument/2006/relationships/image" Target="../media/image53.jpeg"/><Relationship Id="rId4" Type="http://schemas.openxmlformats.org/officeDocument/2006/relationships/image" Target="../media/image49.jpeg"/><Relationship Id="rId9" Type="http://schemas.openxmlformats.org/officeDocument/2006/relationships/image" Target="../media/image5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23.gif"/><Relationship Id="rId7" Type="http://schemas.openxmlformats.org/officeDocument/2006/relationships/image" Target="../media/image52.jpeg"/><Relationship Id="rId12" Type="http://schemas.openxmlformats.org/officeDocument/2006/relationships/image" Target="../media/image5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6.jpe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32.png"/><Relationship Id="rId9" Type="http://schemas.openxmlformats.org/officeDocument/2006/relationships/image" Target="../media/image5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987824" y="620688"/>
            <a:ext cx="5688632" cy="18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Тропа Деда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1" i="0" u="none" strike="noStrike" kern="120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j-ea"/>
                <a:cs typeface="+mj-cs"/>
              </a:rPr>
              <a:t>Природоведа</a:t>
            </a:r>
            <a:endParaRPr kumimoji="0" lang="ru-RU" sz="6600" b="1" i="0" u="none" strike="noStrike" kern="120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51720" y="3140968"/>
            <a:ext cx="6716290" cy="3312368"/>
          </a:xfrm>
          <a:prstGeom prst="roundRect">
            <a:avLst>
              <a:gd name="adj" fmla="val 1782"/>
            </a:avLst>
          </a:prstGeom>
          <a:noFill/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ЭКОЛОГИЧЕСКАЯ ТРОПА</a:t>
            </a:r>
          </a:p>
          <a:p>
            <a:pPr>
              <a:spcBef>
                <a:spcPts val="0"/>
              </a:spcBef>
            </a:pP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МБДОУ «ДЕТСКИЙ САД № 35»</a:t>
            </a:r>
          </a:p>
          <a:p>
            <a:pPr>
              <a:spcBef>
                <a:spcPts val="0"/>
              </a:spcBef>
            </a:pPr>
            <a:r>
              <a:rPr lang="ru-RU" sz="1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ПРИСМОТРА И ОЗДОРОВЛЕНИЯ</a:t>
            </a:r>
          </a:p>
          <a:p>
            <a:pPr>
              <a:spcBef>
                <a:spcPts val="0"/>
              </a:spcBef>
            </a:pPr>
            <a:r>
              <a:rPr lang="ru-RU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Г.ДЗЕРЖИНСК</a:t>
            </a:r>
          </a:p>
          <a:p>
            <a:pPr>
              <a:spcBef>
                <a:spcPts val="0"/>
              </a:spcBef>
            </a:pPr>
            <a:r>
              <a:rPr lang="ru-RU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2019Г</a:t>
            </a:r>
          </a:p>
          <a:p>
            <a:pPr>
              <a:spcBef>
                <a:spcPts val="0"/>
              </a:spcBef>
            </a:pPr>
            <a:r>
              <a:rPr lang="ru-RU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Адрес нахождения: </a:t>
            </a:r>
            <a:r>
              <a:rPr lang="ru-RU" sz="1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Нижегородская область, </a:t>
            </a:r>
          </a:p>
          <a:p>
            <a:pPr>
              <a:spcBef>
                <a:spcPts val="0"/>
              </a:spcBef>
            </a:pPr>
            <a:r>
              <a:rPr lang="ru-RU" sz="1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 Дзержинск, посёлок </a:t>
            </a:r>
            <a:r>
              <a:rPr lang="ru-RU" sz="18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Желнино</a:t>
            </a:r>
            <a:r>
              <a:rPr lang="ru-RU" sz="1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spcBef>
                <a:spcPts val="0"/>
              </a:spcBef>
            </a:pPr>
            <a:r>
              <a:rPr lang="ru-RU" sz="1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улица Кооперативная ,дом 40</a:t>
            </a:r>
          </a:p>
          <a:p>
            <a:pPr>
              <a:spcBef>
                <a:spcPts val="0"/>
              </a:spcBef>
            </a:pPr>
            <a:endParaRPr lang="ru-RU" sz="18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esktop\лето тропа\i_5cd94190ac2f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84984"/>
            <a:ext cx="1916237" cy="2683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МБДОУ «ДЕТСКИЙ САД № 35»</a:t>
            </a: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800" dirty="0" smtClean="0">
                <a:latin typeface="+mn-lt"/>
              </a:rPr>
              <a:t>Экологический объект</a:t>
            </a:r>
            <a:br>
              <a:rPr lang="ru-RU" sz="1800" dirty="0" smtClean="0">
                <a:latin typeface="+mn-lt"/>
              </a:rPr>
            </a:br>
            <a:r>
              <a:rPr lang="ru-RU" sz="2000" b="1" dirty="0" smtClean="0">
                <a:latin typeface="+mn-lt"/>
              </a:rPr>
              <a:t>«ТУЯ»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800" b="1" dirty="0"/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3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8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МБДОУ «ДЕТСКИЙ САД № 35»</a:t>
            </a: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800" dirty="0" smtClean="0">
                <a:latin typeface="+mn-lt"/>
              </a:rPr>
              <a:t>Экологический объект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ЦВЕТУЩИЙ КУСТАРНИК  </a:t>
            </a:r>
            <a:r>
              <a:rPr lang="ru-RU" sz="1800" b="1" dirty="0" smtClean="0"/>
              <a:t>«ГОРТЕНЗИЯ»</a:t>
            </a:r>
            <a:br>
              <a:rPr lang="ru-RU" sz="1800" b="1" dirty="0" smtClean="0"/>
            </a:br>
            <a:endParaRPr lang="ru-RU" sz="1800" b="1" dirty="0"/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3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G:\лето тропа\обрезка фото\photofacefun_com_15631838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511561"/>
            <a:ext cx="5165910" cy="338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user\Desktop\ЗНАКИ\25047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096" y="5258292"/>
            <a:ext cx="1091407" cy="109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3" descr="C:\Users\user\Desktop\ЗНАКИ\pngtree-watering-people-png-clipart_201946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147061"/>
            <a:ext cx="1096374" cy="120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user\Desktop\ЗНАКИ\hello_html_3fb6e230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159" y="5147061"/>
            <a:ext cx="1074534" cy="107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C:\Users\user\Desktop\ЗНАКИ\depositphotos_147168409-stock-illustration-silhouette-bush-with-leaves-an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3419872" y="5147062"/>
            <a:ext cx="1251334" cy="125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user\Desktop\nature-plant-white-flower-summer-garden-hydrangea-viburnum-flowering-plant-hydrangeaceae-cornales-land-plant-chrysanths-872422-1024x73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17" y="2411660"/>
            <a:ext cx="2216117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ser\Desktop\article44917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63" y="4836773"/>
            <a:ext cx="1436748" cy="1460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208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МБДОУ «ДЕТСКИЙ САД № 35»</a:t>
            </a: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800" dirty="0" smtClean="0">
                <a:latin typeface="+mn-lt"/>
              </a:rPr>
              <a:t>Экологический объект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2818656" cy="4281339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РАСТЕНИЯ</a:t>
            </a:r>
            <a:r>
              <a:rPr lang="ru-RU" dirty="0" smtClean="0"/>
              <a:t>:</a:t>
            </a:r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3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G:\лето тропа\обрезка фото\photofacefun_com_156318397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330941" y="2215775"/>
            <a:ext cx="5060282" cy="331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49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МБДОУ «ДЕТСКИЙ САД № 35»</a:t>
            </a: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800" dirty="0" smtClean="0">
                <a:latin typeface="+mn-lt"/>
              </a:rPr>
              <a:t>Экологические  объекты</a:t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ЯГОДНЫЕ  КУСТАРНИКИ </a:t>
            </a:r>
            <a:br>
              <a:rPr lang="ru-RU" sz="1800" dirty="0" smtClean="0">
                <a:latin typeface="+mn-lt"/>
              </a:rPr>
            </a:br>
            <a:r>
              <a:rPr lang="ru-RU" sz="1800" b="1" dirty="0" smtClean="0">
                <a:latin typeface="+mn-lt"/>
              </a:rPr>
              <a:t>«ЧЕРНАЯ  И  КРАСНАЯ СМОРОДИНА»</a:t>
            </a: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800" b="1" dirty="0"/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3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G:\лето тропа\обрезка фото\photofacefun_com_156318407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966" y="1484784"/>
            <a:ext cx="4245805" cy="318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user\Desktop\krasnaja-smorodina3 (1)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060848"/>
            <a:ext cx="2819400" cy="318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user\Desktop\sorta_smorodini-e15103382256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933056"/>
            <a:ext cx="1938203" cy="1260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user\Desktop\a7db7fa4d791aa24af20b9f3d6ad0a1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087" y="3645024"/>
            <a:ext cx="1758642" cy="135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user\Desktop\ЗНАКИ\depositphotos_147168409-stock-illustration-silhouette-bush-with-leaves-an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611560" y="5209759"/>
            <a:ext cx="1284119" cy="1284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user\Desktop\ЗНАКИ\43cc6451185ccc850c8948568959c49c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929" y="5287963"/>
            <a:ext cx="1109426" cy="1088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5" descr="C:\Users\user\Desktop\sl-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355" y="5389380"/>
            <a:ext cx="1448971" cy="92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3" descr="C:\Users\user\Desktop\ЗНАКИ\pngtree-watering-people-png-clipart_201946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934815"/>
            <a:ext cx="1257553" cy="137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9" descr="C:\Users\user\Desktop\ЗНАКИ\cutlery_icons_vector_orange_background_280604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326" y="5388335"/>
            <a:ext cx="840034" cy="84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9955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МБДОУ «ДЕТСКИЙ САД № 35»</a:t>
            </a: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800" dirty="0" smtClean="0">
                <a:latin typeface="+mn-lt"/>
              </a:rPr>
              <a:t>Экологический объект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b="1" dirty="0" smtClean="0"/>
              <a:t>«АЙВА»</a:t>
            </a:r>
            <a:br>
              <a:rPr lang="ru-RU" sz="1800" b="1" dirty="0" smtClean="0"/>
            </a:b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276872"/>
            <a:ext cx="2818656" cy="38492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 smtClean="0"/>
              <a:t>ДЕКОРАТИВНЫЙ КУСТАРНИК АЙВА</a:t>
            </a:r>
          </a:p>
          <a:p>
            <a:pPr marL="0" indent="0">
              <a:buNone/>
            </a:pPr>
            <a:endParaRPr lang="ru-RU" sz="1800" dirty="0" smtClean="0"/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3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G:\лето тропа\обрезка фото\photofacefun_com_156318418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484784"/>
            <a:ext cx="5184576" cy="3283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G:\лето тропа\s12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37" y="3114516"/>
            <a:ext cx="2559249" cy="191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G:\лето тропа\ayva_aponskaya_plod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717032"/>
            <a:ext cx="2158089" cy="161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user\Desktop\DSC0174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373" y="3932708"/>
            <a:ext cx="2475416" cy="148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user\Desktop\ЗНАКИ\depositphotos_147168409-stock-illustration-silhouette-bush-with-leaves-an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860235" y="5206945"/>
            <a:ext cx="1238087" cy="123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3" descr="C:\Users\user\Desktop\ЗНАКИ\pngtree-watering-people-png-clipart_201946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39" y="5065593"/>
            <a:ext cx="1257553" cy="137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70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МБДОУ «ДЕТСКИЙ САД № 35»</a:t>
            </a: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800" dirty="0" smtClean="0">
                <a:latin typeface="+mn-lt"/>
              </a:rPr>
              <a:t>Экологический объект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b="1" dirty="0" smtClean="0"/>
              <a:t>«КАМЕННЫЕ ЗАМКИ»</a:t>
            </a:r>
            <a:br>
              <a:rPr lang="ru-RU" sz="1800" b="1" dirty="0" smtClean="0"/>
            </a:b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7515" y="2079085"/>
            <a:ext cx="2242592" cy="46085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600" dirty="0" smtClean="0"/>
              <a:t>МАЛЫЕ СКУЛЬПТУРНЫЕ ФОРМЫ</a:t>
            </a:r>
          </a:p>
          <a:p>
            <a:pPr marL="0" indent="0">
              <a:buNone/>
            </a:pPr>
            <a:r>
              <a:rPr lang="ru-RU" sz="1600" dirty="0" smtClean="0"/>
              <a:t>ЗАМКИ ИЗ РАЗОГО ВИДА КАМНЕЙ</a:t>
            </a:r>
          </a:p>
          <a:p>
            <a:pPr>
              <a:buFontTx/>
              <a:buChar char="-"/>
            </a:pPr>
            <a:r>
              <a:rPr lang="ru-RU" sz="1600" dirty="0" smtClean="0"/>
              <a:t>ГОЛЫШ</a:t>
            </a:r>
          </a:p>
          <a:p>
            <a:pPr>
              <a:buFontTx/>
              <a:buChar char="-"/>
            </a:pPr>
            <a:r>
              <a:rPr lang="ru-RU" sz="1600" dirty="0" smtClean="0"/>
              <a:t>КЕРАМЗИТ</a:t>
            </a:r>
          </a:p>
          <a:p>
            <a:pPr>
              <a:buFontTx/>
              <a:buChar char="-"/>
            </a:pPr>
            <a:r>
              <a:rPr lang="ru-RU" sz="1600" dirty="0" smtClean="0"/>
              <a:t>ЦЕМЕНТ</a:t>
            </a:r>
          </a:p>
          <a:p>
            <a:pPr>
              <a:buFontTx/>
              <a:buChar char="-"/>
            </a:pPr>
            <a:r>
              <a:rPr lang="ru-RU" sz="1600" dirty="0" smtClean="0"/>
              <a:t>РАКУШЕЧНИК</a:t>
            </a:r>
          </a:p>
          <a:p>
            <a:pPr>
              <a:buFontTx/>
              <a:buChar char="-"/>
            </a:pPr>
            <a:r>
              <a:rPr lang="ru-RU" sz="1600" dirty="0" smtClean="0"/>
              <a:t>НАТУРАЛЬНЫЙ ПРИРОДНЫЙ КАМЕНЬ</a:t>
            </a:r>
          </a:p>
          <a:p>
            <a:pPr>
              <a:buFontTx/>
              <a:buChar char="-"/>
            </a:pPr>
            <a:r>
              <a:rPr lang="ru-RU" sz="1600" dirty="0" smtClean="0"/>
              <a:t>ГРАНИТНАЯ КРОШКА</a:t>
            </a:r>
          </a:p>
          <a:p>
            <a:pPr marL="0" indent="0">
              <a:buNone/>
            </a:pPr>
            <a:r>
              <a:rPr lang="ru-RU" sz="1600" dirty="0" smtClean="0"/>
              <a:t>МИНИ- ВОДОЁМ</a:t>
            </a:r>
          </a:p>
          <a:p>
            <a:pPr marL="0" indent="0">
              <a:buNone/>
            </a:pPr>
            <a:r>
              <a:rPr lang="ru-RU" sz="1600" dirty="0" smtClean="0"/>
              <a:t>ЦВЕТОЧНЫЕ КУЛЬТУРЫ</a:t>
            </a:r>
          </a:p>
          <a:p>
            <a:pPr>
              <a:buFontTx/>
              <a:buChar char="-"/>
            </a:pPr>
            <a:endParaRPr lang="ru-RU" sz="1600" dirty="0" smtClean="0"/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3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G:\лето тропа\обрезка фото\photofacefun_com_15631842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484784"/>
            <a:ext cx="5701252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7" name="Picture 15" descr="C:\Users\user\Desktop\photofacefun_com_15633701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573016"/>
            <a:ext cx="1627958" cy="191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3" name="Picture 21" descr="C:\Users\user\Desktop\photofacefun_com_15633707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230567"/>
            <a:ext cx="1749425" cy="1697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4" name="Picture 22" descr="C:\Users\user\Desktop\photofacefun_com_156337068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373561" y="1696780"/>
            <a:ext cx="1576387" cy="9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8" descr="C:\Users\user\Desktop\ЗНАКИ\57f89e0a18291157a329577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5234549"/>
            <a:ext cx="757411" cy="102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5" name="Picture 23" descr="C:\Users\user\Desktop\kisspng-rock-stone-clip-art-vector-grass-stone-5a8b3438d6fde0.261143361519072312880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775" y="5301208"/>
            <a:ext cx="1154700" cy="100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6" name="Picture 24" descr="C:\Users\user\Desktop\sculpture-2-51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352" y="5301864"/>
            <a:ext cx="926232" cy="92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user\Desktop\ЗНАКИ\25047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584" y="5393670"/>
            <a:ext cx="863384" cy="86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C:\Users\user\Desktop\ЗНАКИ\2322965.jpe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951" y="5234549"/>
            <a:ext cx="1298299" cy="107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798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МБДОУ «ДЕТСКИЙ САД № 35»</a:t>
            </a: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800" dirty="0" smtClean="0">
                <a:latin typeface="+mn-lt"/>
              </a:rPr>
              <a:t>Экологический объект</a:t>
            </a:r>
            <a:br>
              <a:rPr lang="ru-RU" sz="1800" dirty="0" smtClean="0">
                <a:latin typeface="+mn-lt"/>
              </a:rPr>
            </a:br>
            <a:r>
              <a:rPr lang="ru-RU" sz="1800" b="1" dirty="0" smtClean="0"/>
              <a:t>«ЛИПОВАЯ АЛЛЕЯ»</a:t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2818656" cy="42813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 smtClean="0"/>
              <a:t>ИЗДЕЛИЯ ИЗ ЛИПЫ:</a:t>
            </a:r>
          </a:p>
          <a:p>
            <a:pPr marL="0" indent="0">
              <a:buNone/>
            </a:pPr>
            <a:r>
              <a:rPr lang="ru-RU" sz="1800" dirty="0" smtClean="0"/>
              <a:t>ЛЫКО (МОЧАЛО)</a:t>
            </a:r>
          </a:p>
          <a:p>
            <a:pPr marL="0" indent="0">
              <a:buNone/>
            </a:pPr>
            <a:r>
              <a:rPr lang="ru-RU" sz="1800" dirty="0" smtClean="0"/>
              <a:t>ИГРУШКИ</a:t>
            </a:r>
          </a:p>
          <a:p>
            <a:pPr marL="0" indent="0">
              <a:buNone/>
            </a:pPr>
            <a:r>
              <a:rPr lang="ru-RU" sz="1800" dirty="0" smtClean="0"/>
              <a:t>ЛАПТИ</a:t>
            </a:r>
          </a:p>
          <a:p>
            <a:pPr marL="0" indent="0">
              <a:buNone/>
            </a:pPr>
            <a:r>
              <a:rPr lang="ru-RU" sz="1800" dirty="0" smtClean="0"/>
              <a:t>МЁД</a:t>
            </a:r>
          </a:p>
          <a:p>
            <a:pPr marL="0" indent="0">
              <a:buNone/>
            </a:pPr>
            <a:r>
              <a:rPr lang="ru-RU" sz="1800" dirty="0" smtClean="0"/>
              <a:t>ЛИПОВЫЙ ЦВЕТ</a:t>
            </a:r>
          </a:p>
          <a:p>
            <a:pPr marL="0" indent="0">
              <a:buNone/>
            </a:pPr>
            <a:r>
              <a:rPr lang="ru-RU" sz="1800" dirty="0" smtClean="0"/>
              <a:t>ПОСУДА</a:t>
            </a:r>
          </a:p>
          <a:p>
            <a:pPr marL="0" indent="0">
              <a:buNone/>
            </a:pPr>
            <a:r>
              <a:rPr lang="ru-RU" sz="1800" dirty="0" smtClean="0"/>
              <a:t>СТРОИТЕЛЬНЫЙ МАТЕРИАЛ</a:t>
            </a:r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3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G:\лето тропа\ori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361" y="4346893"/>
            <a:ext cx="1675066" cy="130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G:\лето тропа\P10100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841" y="4622339"/>
            <a:ext cx="1379307" cy="103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user\Downloads\photofacefun_com_156337153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843390" y="1916411"/>
            <a:ext cx="4321317" cy="302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G:\лето тропа\5091566_xlarg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990014"/>
            <a:ext cx="2702744" cy="1854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user\Downloads\photofacefun_com_156337171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242" y="2996952"/>
            <a:ext cx="1193304" cy="115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user\Downloads\photofacefun_com_156337179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148" y="4046761"/>
            <a:ext cx="799811" cy="119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G:\лето тропа\s120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466" y="4665779"/>
            <a:ext cx="1396752" cy="938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C:\Users\user\Desktop\ЗНАКИ\16059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522683"/>
            <a:ext cx="1087835" cy="108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7" descr="C:\Users\user\Desktop\ЗНАКИ\tree-icon-png-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57363" y="5677540"/>
            <a:ext cx="786955" cy="78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5" descr="C:\Users\user\Desktop\sl-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440" y="5703573"/>
            <a:ext cx="1192111" cy="76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7" descr="C:\Users\user\Desktop\article449173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79" y="5690174"/>
            <a:ext cx="749449" cy="76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user\Desktop\1232d4646d789cbca6e5e95af5a34734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328" y="5677540"/>
            <a:ext cx="885453" cy="79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416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273" y="1161049"/>
            <a:ext cx="6091891" cy="4286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МБДОУ «ДЕТСКИЙ САД № 35»</a:t>
            </a: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800" dirty="0" smtClean="0">
                <a:latin typeface="+mn-lt"/>
              </a:rPr>
              <a:t>Экологический объект</a:t>
            </a:r>
            <a:br>
              <a:rPr lang="ru-RU" sz="1800" dirty="0" smtClean="0">
                <a:latin typeface="+mn-lt"/>
              </a:rPr>
            </a:br>
            <a:r>
              <a:rPr lang="ru-RU" sz="1800" b="1" dirty="0" smtClean="0"/>
              <a:t>ДЕРЕВО «ЛИПА»</a:t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2818656" cy="42813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dirty="0" smtClean="0"/>
              <a:t>ИЗДЕЛИЯ ИЗ ЛИПЫ:</a:t>
            </a:r>
          </a:p>
          <a:p>
            <a:pPr marL="0" indent="0">
              <a:buNone/>
            </a:pPr>
            <a:r>
              <a:rPr lang="ru-RU" sz="1600" dirty="0" smtClean="0"/>
              <a:t>ЛЫКО (МОЧАЛО)</a:t>
            </a:r>
          </a:p>
          <a:p>
            <a:pPr marL="0" indent="0">
              <a:buNone/>
            </a:pPr>
            <a:r>
              <a:rPr lang="ru-RU" sz="1600" dirty="0" smtClean="0"/>
              <a:t>ИГРУШКИ</a:t>
            </a:r>
          </a:p>
          <a:p>
            <a:pPr marL="0" indent="0">
              <a:buNone/>
            </a:pPr>
            <a:r>
              <a:rPr lang="ru-RU" sz="1600" dirty="0" smtClean="0"/>
              <a:t>ЛАПТИ</a:t>
            </a:r>
          </a:p>
          <a:p>
            <a:pPr marL="0" indent="0">
              <a:buNone/>
            </a:pPr>
            <a:r>
              <a:rPr lang="ru-RU" sz="1600" dirty="0" smtClean="0"/>
              <a:t>МЁД</a:t>
            </a:r>
          </a:p>
          <a:p>
            <a:pPr marL="0" indent="0">
              <a:buNone/>
            </a:pPr>
            <a:r>
              <a:rPr lang="ru-RU" sz="1600" dirty="0" smtClean="0"/>
              <a:t>ЛИПОВЫЙ ЦВЕТ</a:t>
            </a:r>
          </a:p>
          <a:p>
            <a:pPr marL="0" indent="0">
              <a:buNone/>
            </a:pPr>
            <a:r>
              <a:rPr lang="ru-RU" sz="1600" dirty="0" smtClean="0"/>
              <a:t>ПОСУДА</a:t>
            </a:r>
          </a:p>
          <a:p>
            <a:pPr marL="0" indent="0">
              <a:buNone/>
            </a:pPr>
            <a:r>
              <a:rPr lang="ru-RU" sz="1600" dirty="0" smtClean="0"/>
              <a:t>СТРОИТЕЛЬНЫЙ МАТЕРИАЛ</a:t>
            </a:r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3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user\Downloads\photofacefun_com_15633717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362" y="1340120"/>
            <a:ext cx="1193304" cy="115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user\Downloads\photofacefun_com_156337179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319" y="4494551"/>
            <a:ext cx="799811" cy="119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G:\лето тропа\s12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604426"/>
            <a:ext cx="1396752" cy="938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7" descr="C:\Users\user\Desktop\ЗНАКИ\tree-icon-png-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78076" y="5677540"/>
            <a:ext cx="786955" cy="78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5" descr="C:\Users\user\Desktop\sl-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031" y="5720007"/>
            <a:ext cx="1192111" cy="76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7" descr="C:\Users\user\Desktop\article44917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142" y="5690174"/>
            <a:ext cx="749449" cy="76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user\Desktop\1232d4646d789cbca6e5e95af5a3473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218" y="5703573"/>
            <a:ext cx="885453" cy="79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C:\Users\user\Desktop\s1200 (2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88" name="Picture 4" descr="G:\лето тропа\orig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77314" y="4888397"/>
            <a:ext cx="1675066" cy="130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50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МБДОУ «ДЕТСКИЙ САД № 35»</a:t>
            </a: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800" dirty="0" smtClean="0">
                <a:latin typeface="+mn-lt"/>
              </a:rPr>
              <a:t>Экологический объект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«СКАЗОЧНОЕ ПТИЧЬЕ ДЕРЕВО»</a:t>
            </a: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800" b="1" dirty="0"/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3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user\Desktop\photofacefun_com_15633729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340768"/>
            <a:ext cx="3024336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user\Desktop\photofacefun_com_15633727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162" y="1161049"/>
            <a:ext cx="2274569" cy="117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user\Desktop\photofacefun_com_1563372846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204864"/>
            <a:ext cx="2273808" cy="202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user\Desktop\photofacefun_com_156337276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012" y="2564904"/>
            <a:ext cx="1543050" cy="127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user\Desktop\img2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437112"/>
            <a:ext cx="2246534" cy="168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770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2"/>
            <a:ext cx="8229600" cy="1368153"/>
          </a:xfrm>
        </p:spPr>
        <p:txBody>
          <a:bodyPr>
            <a:noAutofit/>
          </a:bodyPr>
          <a:lstStyle/>
          <a:p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МБДОУ «ДЕТСКИЙ САД № 35»</a:t>
            </a: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800" dirty="0" smtClean="0">
                <a:latin typeface="+mn-lt"/>
              </a:rPr>
              <a:t>ЗНАКОМЬТЕСЬ!</a:t>
            </a:r>
            <a:r>
              <a:rPr lang="ru-RU" sz="1800" dirty="0">
                <a:latin typeface="+mn-lt"/>
              </a:rPr>
              <a:t> </a:t>
            </a:r>
            <a:r>
              <a:rPr lang="ru-RU" sz="1800" dirty="0" smtClean="0">
                <a:latin typeface="+mn-lt"/>
              </a:rPr>
              <a:t>    </a:t>
            </a:r>
            <a:r>
              <a:rPr lang="ru-RU" sz="18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ХОЗЯИН ТРОПЫ - </a:t>
            </a:r>
            <a:br>
              <a:rPr lang="ru-RU" sz="18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</a:br>
            <a:r>
              <a:rPr lang="ru-RU" sz="2800" b="1" dirty="0" smtClean="0">
                <a:solidFill>
                  <a:srgbClr val="FF0000"/>
                </a:solidFill>
                <a:latin typeface="+mn-lt"/>
              </a:rPr>
              <a:t>Дед  Природовед</a:t>
            </a:r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132856"/>
            <a:ext cx="3106688" cy="432048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dirty="0" smtClean="0"/>
              <a:t>Роль персонажа Деда Природоведа :</a:t>
            </a:r>
          </a:p>
          <a:p>
            <a:pPr>
              <a:buFont typeface="Wingdings" pitchFamily="2" charset="2"/>
              <a:buChar char="Ø"/>
            </a:pPr>
            <a:r>
              <a:rPr lang="ru-RU" dirty="0"/>
              <a:t> Показывает объекты экологической тропы. </a:t>
            </a:r>
            <a:endParaRPr lang="ru-RU" dirty="0" smtClean="0"/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Расширяет </a:t>
            </a:r>
            <a:r>
              <a:rPr lang="ru-RU" dirty="0"/>
              <a:t>представления детей </a:t>
            </a:r>
            <a:r>
              <a:rPr lang="ru-RU" dirty="0" smtClean="0"/>
              <a:t>о погодных изменениях </a:t>
            </a:r>
            <a:r>
              <a:rPr lang="ru-RU" dirty="0"/>
              <a:t>в природе</a:t>
            </a:r>
            <a:r>
              <a:rPr lang="ru-RU" dirty="0" smtClean="0"/>
              <a:t>.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Формирует </a:t>
            </a:r>
            <a:r>
              <a:rPr lang="ru-RU" dirty="0"/>
              <a:t>бережное отношение к окружающей природе. </a:t>
            </a:r>
            <a:endParaRPr lang="ru-RU" dirty="0" smtClean="0"/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Даёт </a:t>
            </a:r>
            <a:r>
              <a:rPr lang="ru-RU" dirty="0"/>
              <a:t>элементарные представления о взаимосвязи человека и природы</a:t>
            </a:r>
            <a:r>
              <a:rPr lang="ru-RU" dirty="0" smtClean="0"/>
              <a:t>.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Сопровождает       экскурсии по тропе.</a:t>
            </a:r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3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G:\лето тропа\i_5cd94190ac2f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917436"/>
            <a:ext cx="3644428" cy="426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340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2874" y="548680"/>
            <a:ext cx="8229600" cy="1287016"/>
          </a:xfrm>
        </p:spPr>
        <p:txBody>
          <a:bodyPr>
            <a:noAutofit/>
          </a:bodyPr>
          <a:lstStyle/>
          <a:p>
            <a:r>
              <a:rPr lang="ru-RU" sz="1400" b="1" dirty="0" smtClean="0">
                <a:latin typeface="+mn-lt"/>
              </a:rPr>
              <a:t>МБДОУ «Детский сад № 35»</a:t>
            </a:r>
            <a:br>
              <a:rPr lang="ru-RU" sz="1400" b="1" dirty="0" smtClean="0">
                <a:latin typeface="+mn-lt"/>
              </a:rPr>
            </a:br>
            <a:r>
              <a:rPr lang="ru-RU" sz="1400" b="1" dirty="0" smtClean="0">
                <a:latin typeface="+mn-lt"/>
              </a:rPr>
              <a:t>присмотра и оздоровления</a:t>
            </a:r>
            <a:br>
              <a:rPr lang="ru-RU" sz="1400" b="1" dirty="0" smtClean="0">
                <a:latin typeface="+mn-lt"/>
              </a:rPr>
            </a:br>
            <a:r>
              <a:rPr lang="ru-RU" sz="1400" b="1" dirty="0" smtClean="0">
                <a:solidFill>
                  <a:srgbClr val="FF0000"/>
                </a:solidFill>
                <a:latin typeface="+mn-lt"/>
              </a:rPr>
              <a:t>ЭКОЛОГИЧЕСКАЯ  ТРОПА </a:t>
            </a:r>
            <a:br>
              <a:rPr lang="ru-RU" sz="1400" b="1" dirty="0" smtClean="0">
                <a:solidFill>
                  <a:srgbClr val="FF0000"/>
                </a:solidFill>
                <a:latin typeface="+mn-lt"/>
              </a:rPr>
            </a:br>
            <a:r>
              <a:rPr lang="ru-RU" sz="2800" b="1" dirty="0" smtClean="0">
                <a:solidFill>
                  <a:srgbClr val="FF0000"/>
                </a:solidFill>
                <a:latin typeface="+mn-lt"/>
              </a:rPr>
              <a:t>Деда Природоведа</a:t>
            </a:r>
            <a:br>
              <a:rPr lang="ru-RU" sz="2800" b="1" dirty="0" smtClean="0">
                <a:solidFill>
                  <a:srgbClr val="FF0000"/>
                </a:solidFill>
                <a:latin typeface="+mn-lt"/>
              </a:rPr>
            </a:br>
            <a:r>
              <a:rPr lang="ru-RU" sz="1400" b="1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ru-RU" sz="1400" b="1" dirty="0" smtClean="0">
                <a:solidFill>
                  <a:srgbClr val="FF0000"/>
                </a:solidFill>
                <a:latin typeface="+mn-lt"/>
              </a:rPr>
            </a:br>
            <a:endParaRPr lang="ru-RU" sz="1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988840"/>
            <a:ext cx="2952328" cy="4392488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ru-RU" sz="7200" b="1" dirty="0" smtClean="0">
                <a:solidFill>
                  <a:srgbClr val="C00000"/>
                </a:solidFill>
              </a:rPr>
              <a:t>ОБЪЕКТЫ ЭКОЛОГИЧЕСКОЙ ТРОПЫ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4400" b="1" dirty="0" smtClean="0">
                <a:solidFill>
                  <a:srgbClr val="002060"/>
                </a:solidFill>
              </a:rPr>
              <a:t>ЦВЕТНИКИ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4400" b="1" dirty="0" smtClean="0">
                <a:solidFill>
                  <a:srgbClr val="002060"/>
                </a:solidFill>
              </a:rPr>
              <a:t>ДЕКОРАТИВНЫЕ И ЯГОДНЫЕ КУСТАРНИКИ (ПОЛИСАДНИК)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4400" b="1" dirty="0">
                <a:solidFill>
                  <a:srgbClr val="002060"/>
                </a:solidFill>
              </a:rPr>
              <a:t>ЗОНЫ ОТДЫХА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4400" b="1" dirty="0">
                <a:solidFill>
                  <a:srgbClr val="002060"/>
                </a:solidFill>
              </a:rPr>
              <a:t>УЧАСТКИ </a:t>
            </a:r>
            <a:r>
              <a:rPr lang="ru-RU" sz="4400" b="1" dirty="0" smtClean="0">
                <a:solidFill>
                  <a:srgbClr val="002060"/>
                </a:solidFill>
              </a:rPr>
              <a:t>ГРУПП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4400" b="1" dirty="0" smtClean="0">
                <a:solidFill>
                  <a:srgbClr val="002060"/>
                </a:solidFill>
              </a:rPr>
              <a:t>ДЕРЕВЬЯ ЛИСТВЕННЫЕ И ХВОЙНЫЕ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4400" b="1" dirty="0">
                <a:solidFill>
                  <a:srgbClr val="002060"/>
                </a:solidFill>
              </a:rPr>
              <a:t>ТРОПА </a:t>
            </a:r>
            <a:r>
              <a:rPr lang="ru-RU" sz="4400" b="1" dirty="0" smtClean="0">
                <a:solidFill>
                  <a:srgbClr val="002060"/>
                </a:solidFill>
              </a:rPr>
              <a:t>ЗДОРОВЬЯ (СПОРТИВНАЯ </a:t>
            </a:r>
            <a:r>
              <a:rPr lang="ru-RU" sz="4400" b="1" dirty="0">
                <a:solidFill>
                  <a:srgbClr val="002060"/>
                </a:solidFill>
              </a:rPr>
              <a:t>ПЛОЩАДКА</a:t>
            </a:r>
            <a:r>
              <a:rPr lang="ru-RU" sz="4400" b="1" dirty="0" smtClean="0">
                <a:solidFill>
                  <a:srgbClr val="002060"/>
                </a:solidFill>
              </a:rPr>
              <a:t>)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4400" b="1" dirty="0" smtClean="0">
                <a:solidFill>
                  <a:srgbClr val="002060"/>
                </a:solidFill>
              </a:rPr>
              <a:t>ОГОРОДИК  БАБУШКИ АГАФЬИ</a:t>
            </a:r>
            <a:endParaRPr lang="ru-RU" sz="4400" b="1" dirty="0">
              <a:solidFill>
                <a:srgbClr val="002060"/>
              </a:solidFill>
            </a:endParaRP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4400" b="1" dirty="0">
                <a:solidFill>
                  <a:srgbClr val="002060"/>
                </a:solidFill>
              </a:rPr>
              <a:t>ФРУКТОВО-ЯГОДНЫЙ САД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4400" b="1" dirty="0" smtClean="0">
                <a:solidFill>
                  <a:srgbClr val="002060"/>
                </a:solidFill>
              </a:rPr>
              <a:t>УГОЛОК ЛЕСА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4400" b="1" dirty="0" smtClean="0">
                <a:solidFill>
                  <a:srgbClr val="002060"/>
                </a:solidFill>
              </a:rPr>
              <a:t>МУЗЕЙ ПОД ОТКРЫТОМ НЕБОМ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4400" b="1" dirty="0" smtClean="0">
                <a:solidFill>
                  <a:srgbClr val="002060"/>
                </a:solidFill>
              </a:rPr>
              <a:t>            (ПОЛЯНА ПНЕЙ)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4400" b="1" dirty="0" smtClean="0">
                <a:solidFill>
                  <a:srgbClr val="002060"/>
                </a:solidFill>
              </a:rPr>
              <a:t> ЛЕСНАЯ АПТЕКА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4400" b="1" dirty="0" smtClean="0">
                <a:solidFill>
                  <a:srgbClr val="002060"/>
                </a:solidFill>
              </a:rPr>
              <a:t>МЕТЕОПЛОЩАДКА</a:t>
            </a:r>
          </a:p>
          <a:p>
            <a:endParaRPr lang="ru-RU" sz="4400" dirty="0"/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3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фото конкурс\DSCN76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610147"/>
            <a:ext cx="4849217" cy="36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user\Desktop\photofacefun_com_15633578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654680"/>
            <a:ext cx="1779772" cy="1132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user\Desktop\лето тропа\обрезка фото\photofacefun_com_15631842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671775"/>
            <a:ext cx="1751856" cy="115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308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МБДОУ «ДЕТСКИЙ САД № 35»</a:t>
            </a: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800" dirty="0" smtClean="0">
                <a:latin typeface="+mn-lt"/>
              </a:rPr>
              <a:t>Экологический объект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2818656" cy="4281339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РАСТЕНИЯ</a:t>
            </a:r>
            <a:r>
              <a:rPr lang="ru-RU" dirty="0" smtClean="0"/>
              <a:t>:</a:t>
            </a:r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3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G:\лето тропа\IMG_20190702_1031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188147"/>
            <a:ext cx="3384376" cy="451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G:\лето тропа\IMG_20190702_1032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272" y="1622568"/>
            <a:ext cx="2039040" cy="271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911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МБДОУ «ДЕТСКИЙ САД № 35»</a:t>
            </a: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800" dirty="0" smtClean="0">
                <a:latin typeface="+mn-lt"/>
              </a:rPr>
              <a:t>Экологический объект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2000" b="1" dirty="0" smtClean="0"/>
              <a:t>«Камень, поросший мхом»</a:t>
            </a:r>
            <a:br>
              <a:rPr lang="ru-RU" sz="2000" b="1" dirty="0" smtClean="0"/>
            </a:br>
            <a:endParaRPr lang="ru-RU" sz="2000" b="1" dirty="0"/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3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user\Downloads\photofacefun_com_156337617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543" y="1579880"/>
            <a:ext cx="5161113" cy="345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8" descr="C:\Users\user\Desktop\ЗНАКИ\57f89e0a18291157a329577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5097284"/>
            <a:ext cx="757411" cy="102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3" descr="C:\Users\user\Desktop\kisspng-rock-stone-clip-art-vector-grass-stone-5a8b3438d6fde0.26114336151907231288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5142138"/>
            <a:ext cx="1154700" cy="100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user\Desktop\sculpture-2-51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976" y="5067299"/>
            <a:ext cx="1070248" cy="107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C:\Users\user\Desktop\dubovyy_moh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3" y="2636912"/>
            <a:ext cx="1963856" cy="101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 descr="C:\Users\user\Desktop\listostebelnie_mhi.jpg"/>
          <p:cNvPicPr>
            <a:picLocks noGrp="1" noChangeAspect="1" noChangeArrowheads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57" y="4019942"/>
            <a:ext cx="1976638" cy="107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C:\Users\user\Desktop\sfagnum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70" y="5517233"/>
            <a:ext cx="1772104" cy="1007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Объект 2"/>
          <p:cNvSpPr txBox="1">
            <a:spLocks/>
          </p:cNvSpPr>
          <p:nvPr/>
        </p:nvSpPr>
        <p:spPr>
          <a:xfrm>
            <a:off x="457200" y="1844824"/>
            <a:ext cx="2818656" cy="428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dirty="0" smtClean="0"/>
              <a:t>виды мха:</a:t>
            </a:r>
          </a:p>
          <a:p>
            <a:pPr marL="0" indent="0" algn="ctr">
              <a:buNone/>
            </a:pPr>
            <a:r>
              <a:rPr lang="ru-RU" sz="2000" dirty="0" smtClean="0"/>
              <a:t>Дубовый </a:t>
            </a:r>
          </a:p>
          <a:p>
            <a:pPr marL="0" indent="0" algn="ctr">
              <a:buNone/>
            </a:pPr>
            <a:endParaRPr lang="ru-RU" sz="2000" dirty="0"/>
          </a:p>
          <a:p>
            <a:pPr marL="0" indent="0" algn="ctr">
              <a:buNone/>
            </a:pPr>
            <a:endParaRPr lang="ru-RU" sz="2000" dirty="0" smtClean="0"/>
          </a:p>
          <a:p>
            <a:pPr marL="0" indent="0" algn="ctr">
              <a:buNone/>
            </a:pPr>
            <a:endParaRPr lang="ru-RU" sz="2000" dirty="0"/>
          </a:p>
          <a:p>
            <a:pPr marL="0" indent="0" algn="ctr">
              <a:buNone/>
            </a:pPr>
            <a:r>
              <a:rPr lang="ru-RU" sz="2000" dirty="0" smtClean="0"/>
              <a:t>Кукушкин лён</a:t>
            </a:r>
          </a:p>
          <a:p>
            <a:pPr marL="0" indent="0" algn="ctr">
              <a:buNone/>
            </a:pPr>
            <a:endParaRPr lang="ru-RU" sz="2000" dirty="0"/>
          </a:p>
          <a:p>
            <a:pPr marL="0" indent="0" algn="ctr">
              <a:buNone/>
            </a:pPr>
            <a:endParaRPr lang="ru-RU" sz="2000" dirty="0" smtClean="0"/>
          </a:p>
          <a:p>
            <a:pPr marL="0" indent="0" algn="ctr">
              <a:buNone/>
            </a:pPr>
            <a:endParaRPr lang="ru-RU" sz="2000" dirty="0"/>
          </a:p>
          <a:p>
            <a:pPr marL="0" indent="0" algn="ctr">
              <a:buNone/>
            </a:pPr>
            <a:r>
              <a:rPr lang="ru-RU" sz="2000" dirty="0" smtClean="0"/>
              <a:t>Сфагнум</a:t>
            </a:r>
          </a:p>
          <a:p>
            <a:pPr marL="0" indent="0" algn="ctr">
              <a:buNone/>
            </a:pPr>
            <a:endParaRPr lang="ru-RU" sz="2000" dirty="0" smtClean="0"/>
          </a:p>
        </p:txBody>
      </p:sp>
    </p:spTree>
    <p:extLst>
      <p:ext uri="{BB962C8B-B14F-4D97-AF65-F5344CB8AC3E}">
        <p14:creationId xmlns:p14="http://schemas.microsoft.com/office/powerpoint/2010/main" val="428906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МБДОУ «ДЕТСКИЙ САД № 35»</a:t>
            </a: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800" dirty="0" smtClean="0">
                <a:latin typeface="+mn-lt"/>
              </a:rPr>
              <a:t>Экологический объект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b="1" dirty="0" smtClean="0"/>
              <a:t>«ГРИБНОЙ ПЕНЬ»</a:t>
            </a:r>
            <a:br>
              <a:rPr lang="ru-RU" sz="1800" b="1" dirty="0" smtClean="0"/>
            </a:b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132855"/>
            <a:ext cx="2674640" cy="26642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 smtClean="0"/>
              <a:t>ПЕНЬ 7 ЛЕТ  </a:t>
            </a:r>
            <a:r>
              <a:rPr lang="ru-RU" sz="1800" dirty="0"/>
              <a:t>–ДЕРЕВО ЯБЛОНЯ</a:t>
            </a:r>
          </a:p>
          <a:p>
            <a:pPr marL="0" indent="0">
              <a:buNone/>
            </a:pP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ГРИБЫ –</a:t>
            </a:r>
          </a:p>
          <a:p>
            <a:pPr marL="0" indent="0">
              <a:buNone/>
            </a:pPr>
            <a:r>
              <a:rPr lang="ru-RU" sz="1800" dirty="0" smtClean="0"/>
              <a:t>ПИЛОЛИСТНИК ТИГРОВЫЙ</a:t>
            </a:r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3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лето тропа\обрезка фото\photofacefun_com_156321928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31840" y="1700808"/>
            <a:ext cx="5059589" cy="3535320"/>
          </a:xfrm>
          <a:prstGeom prst="rect">
            <a:avLst/>
          </a:prstGeom>
          <a:noFill/>
        </p:spPr>
      </p:pic>
      <p:pic>
        <p:nvPicPr>
          <p:cNvPr id="6" name="Picture 11" descr="C:\Users\user\Desktop\ЗНАКИ\istockphoto-824220980-612x6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447854"/>
            <a:ext cx="942435" cy="95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G:\лето тропа\ЗНАКИ\1605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5446693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user\Desktop\prohibition-sign-for-mushrooms-on-white-vector-194320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999" y="5360937"/>
            <a:ext cx="1277682" cy="112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:\Users\user\Desktop\hello_html_m1cdb236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5392580"/>
            <a:ext cx="1036074" cy="976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:\Users\user\Desktop\stump-clipart-deforestation-14 (1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3" y="5453044"/>
            <a:ext cx="945335" cy="945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584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МБДОУ «ДЕТСКИЙ САД № 35»</a:t>
            </a: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800" dirty="0" smtClean="0">
                <a:latin typeface="+mn-lt"/>
              </a:rPr>
              <a:t>Экологический объект</a:t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«ИСКУССТВЕННЫЙ  ВОДОЁМ»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132855"/>
            <a:ext cx="2818656" cy="324036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 smtClean="0"/>
              <a:t>ИСКУССТВЕННЫЙ ВОДОЁМ</a:t>
            </a:r>
          </a:p>
          <a:p>
            <a:pPr marL="0" indent="0" algn="ctr">
              <a:buNone/>
            </a:pPr>
            <a:r>
              <a:rPr lang="ru-RU" sz="2000" dirty="0" smtClean="0"/>
              <a:t>знакомит </a:t>
            </a:r>
            <a:r>
              <a:rPr lang="ru-RU" sz="2000" dirty="0"/>
              <a:t>детей с обитателями водоема, </a:t>
            </a:r>
            <a:r>
              <a:rPr lang="ru-RU" sz="2000" dirty="0" smtClean="0"/>
              <a:t>с условиями  их жизни</a:t>
            </a:r>
            <a:r>
              <a:rPr lang="ru-RU" sz="2000" dirty="0"/>
              <a:t>, </a:t>
            </a:r>
            <a:r>
              <a:rPr lang="ru-RU" sz="2000" dirty="0" smtClean="0"/>
              <a:t>питания. </a:t>
            </a:r>
          </a:p>
          <a:p>
            <a:pPr marL="0" indent="0" algn="ctr">
              <a:buNone/>
            </a:pPr>
            <a:r>
              <a:rPr lang="ru-RU" sz="2000" dirty="0" smtClean="0"/>
              <a:t>В оформлении бросовый материал</a:t>
            </a:r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3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:\лето тропа\обрезка фото\photofacefun_com_156321934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75896" y="1511793"/>
            <a:ext cx="5161220" cy="3737736"/>
          </a:xfrm>
          <a:prstGeom prst="rect">
            <a:avLst/>
          </a:prstGeom>
          <a:noFill/>
        </p:spPr>
      </p:pic>
      <p:pic>
        <p:nvPicPr>
          <p:cNvPr id="2051" name="Picture 3" descr="F:\лето тропа\обрезка фото\photofacefun_com_15632193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1171353"/>
            <a:ext cx="2273295" cy="1517141"/>
          </a:xfrm>
          <a:prstGeom prst="rect">
            <a:avLst/>
          </a:prstGeom>
          <a:noFill/>
        </p:spPr>
      </p:pic>
      <p:pic>
        <p:nvPicPr>
          <p:cNvPr id="8" name="Picture 23" descr="C:\Users\user\Desktop\kisspng-rock-stone-clip-art-vector-grass-stone-5a8b3438d6fde0.26114336151907231288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66" y="5373216"/>
            <a:ext cx="1154700" cy="100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Users\user\Desktop\ЗНАКИ\2322965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5373216"/>
            <a:ext cx="1298299" cy="107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user\Desktop\M14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5373216"/>
            <a:ext cx="1098746" cy="109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977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МБДОУ «ДЕТСКИЙ САД № 35»</a:t>
            </a: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800" dirty="0" smtClean="0">
                <a:latin typeface="+mn-lt"/>
              </a:rPr>
              <a:t>Экологический объект</a:t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«ТРОПА  ЗДОРОВЬЯ»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060849"/>
            <a:ext cx="2818656" cy="3816424"/>
          </a:xfrm>
        </p:spPr>
        <p:txBody>
          <a:bodyPr>
            <a:normAutofit fontScale="625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ru-RU" dirty="0" smtClean="0"/>
              <a:t>ТРОПА ЗДОРОВЬЯ выполнена </a:t>
            </a:r>
            <a:r>
              <a:rPr lang="ru-RU" dirty="0"/>
              <a:t>из естественных материалов в форме небольших отрезков, мощенных  </a:t>
            </a:r>
            <a:r>
              <a:rPr lang="ru-RU" dirty="0" err="1"/>
              <a:t>разнофактурным</a:t>
            </a:r>
            <a:r>
              <a:rPr lang="ru-RU" dirty="0"/>
              <a:t> природным материалом. </a:t>
            </a:r>
            <a:endParaRPr lang="ru-RU" dirty="0" smtClean="0"/>
          </a:p>
          <a:p>
            <a:pPr>
              <a:buFont typeface="Wingdings" pitchFamily="2" charset="2"/>
              <a:buChar char="Ø"/>
            </a:pPr>
            <a:r>
              <a:rPr lang="ru-RU" dirty="0"/>
              <a:t>П</a:t>
            </a:r>
            <a:r>
              <a:rPr lang="ru-RU" dirty="0" smtClean="0"/>
              <a:t>озволяет </a:t>
            </a:r>
            <a:r>
              <a:rPr lang="ru-RU" dirty="0"/>
              <a:t>проводить профилактику и коррекцию здоровья детей в игровой форме.</a:t>
            </a:r>
          </a:p>
          <a:p>
            <a:endParaRPr lang="ru-RU" dirty="0" smtClean="0"/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3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C:\Users\user\Downloads\photofacefun_com_15633751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577" y="1268760"/>
            <a:ext cx="4878998" cy="338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user\Desktop\vector-health-sign-icon-desig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2867501" y="4782010"/>
            <a:ext cx="1368152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C:\Users\user\Desktop\kisspng-footprint-clip-art-foot-5abf2feeaeb282.65613467152247908671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653" y="4941169"/>
            <a:ext cx="1335034" cy="1049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4" descr="C:\Users\user\Desktop\unname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849" y="4927710"/>
            <a:ext cx="1222453" cy="122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8" descr="C:\Users\user\Desktop\ЗНАКИ\57f89e0a18291157a329577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780" y="4818804"/>
            <a:ext cx="757411" cy="102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805258"/>
            <a:ext cx="1339856" cy="706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461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МБДОУ «ДЕТСКИЙ САД № 35»</a:t>
            </a: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800" dirty="0" smtClean="0">
                <a:latin typeface="+mn-lt"/>
              </a:rPr>
              <a:t>Экологический объект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2818656" cy="4281339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РАСТЕНИЯ</a:t>
            </a:r>
            <a:r>
              <a:rPr lang="ru-RU" dirty="0" smtClean="0"/>
              <a:t>:</a:t>
            </a:r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3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F:\лето тропа\обрезка фото\photofacefun_com_156321947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7422" y="1214422"/>
            <a:ext cx="6187669" cy="40638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7151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МБДОУ «ДЕТСКИЙ САД № 35»</a:t>
            </a: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800" dirty="0" smtClean="0">
                <a:latin typeface="+mn-lt"/>
              </a:rPr>
              <a:t>Экологический объект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2818656" cy="4281339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РАСТЕНИЯ</a:t>
            </a:r>
            <a:r>
              <a:rPr lang="ru-RU" dirty="0" smtClean="0"/>
              <a:t>:</a:t>
            </a:r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3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F:\лето тропа\обрезка фото\photofacefun_com_156321950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02" y="1785926"/>
            <a:ext cx="5309456" cy="34290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4262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МБДОУ «ДЕТСКИЙ САД № 35»</a:t>
            </a: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800" dirty="0" smtClean="0">
                <a:latin typeface="+mn-lt"/>
              </a:rPr>
              <a:t>Экологический объект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2818656" cy="4281339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РАСТЕНИЯ</a:t>
            </a:r>
            <a:r>
              <a:rPr lang="ru-RU" dirty="0" smtClean="0"/>
              <a:t>:</a:t>
            </a:r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3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F:\лето тропа\обрезка фото\photofacefun_com_156321958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2646221" y="2425821"/>
            <a:ext cx="5189031" cy="33377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4327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МБДОУ «ДЕТСКИЙ САД № 35»</a:t>
            </a: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800" dirty="0" smtClean="0">
                <a:latin typeface="+mn-lt"/>
              </a:rPr>
              <a:t>Экологический объект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2818656" cy="4281339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РАСТЕНИЯ</a:t>
            </a:r>
            <a:r>
              <a:rPr lang="ru-RU" dirty="0" smtClean="0"/>
              <a:t>:</a:t>
            </a:r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3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F:\лето тропа\обрезка фото\photofacefun_com_156321962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64" y="1643050"/>
            <a:ext cx="5495408" cy="35004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9724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МБДОУ «ДЕТСКИЙ САД № 35»</a:t>
            </a: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800" dirty="0" smtClean="0">
                <a:latin typeface="+mn-lt"/>
              </a:rPr>
              <a:t>Экологический объект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2818656" cy="4281339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РАСТЕНИЯ</a:t>
            </a:r>
            <a:r>
              <a:rPr lang="ru-RU" dirty="0" smtClean="0"/>
              <a:t>:</a:t>
            </a:r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3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F:\лето тропа\обрезка фото\photofacefun_com_156321966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64" y="1428736"/>
            <a:ext cx="5086349" cy="32528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5785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МБДОУ «ДЕТСКИЙ САД № 35»</a:t>
            </a: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800" dirty="0" smtClean="0">
                <a:latin typeface="+mn-lt"/>
              </a:rPr>
              <a:t>Экологический объект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b="1" dirty="0" smtClean="0"/>
              <a:t>«МАЛЕНЬКИЙ ПРУДИК»</a:t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2818656" cy="4281339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РАСТЕНИЯ</a:t>
            </a:r>
            <a:r>
              <a:rPr lang="ru-RU" dirty="0" smtClean="0"/>
              <a:t>:</a:t>
            </a:r>
          </a:p>
          <a:p>
            <a:r>
              <a:rPr lang="ru-RU" dirty="0" smtClean="0"/>
              <a:t>-бадан</a:t>
            </a:r>
          </a:p>
          <a:p>
            <a:r>
              <a:rPr lang="ru-RU" dirty="0" smtClean="0"/>
              <a:t>-хоста</a:t>
            </a:r>
          </a:p>
          <a:p>
            <a:r>
              <a:rPr lang="ru-RU" dirty="0" smtClean="0"/>
              <a:t>-тигровая лилия</a:t>
            </a:r>
          </a:p>
          <a:p>
            <a:r>
              <a:rPr lang="ru-RU" dirty="0" smtClean="0"/>
              <a:t>-лилейник</a:t>
            </a:r>
          </a:p>
          <a:p>
            <a:r>
              <a:rPr lang="ru-RU" dirty="0"/>
              <a:t>-</a:t>
            </a:r>
            <a:r>
              <a:rPr lang="ru-RU" dirty="0" smtClean="0"/>
              <a:t>папоротник</a:t>
            </a:r>
            <a:endParaRPr lang="ru-RU" dirty="0"/>
          </a:p>
        </p:txBody>
      </p:sp>
      <p:pic>
        <p:nvPicPr>
          <p:cNvPr id="4" name="Picture 2" descr="C:\Users\user\Desktop\photoeditorsdk-expor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268760"/>
            <a:ext cx="5594416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3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ЗНАКИ\2504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5373216"/>
            <a:ext cx="1130747" cy="113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ЗНАКИ\57f89e0a18291157a329577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315" y="5229200"/>
            <a:ext cx="933484" cy="1260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ЗНАКИ\2322965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5428995"/>
            <a:ext cx="1233389" cy="101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МБДОУ «ДЕТСКИЙ САД № 35»</a:t>
            </a: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800" dirty="0" smtClean="0">
                <a:latin typeface="+mn-lt"/>
              </a:rPr>
              <a:t>Экологический объект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2818656" cy="4281339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РАСТЕНИЯ</a:t>
            </a:r>
            <a:r>
              <a:rPr lang="ru-RU" dirty="0" smtClean="0"/>
              <a:t>:</a:t>
            </a:r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3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F:\лето тропа\обрезка фото\photofacefun_com_15632197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8926" y="1428736"/>
            <a:ext cx="5448327" cy="35895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3811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МБДОУ «ДЕТСКИЙ САД № 35»</a:t>
            </a: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800" dirty="0" smtClean="0">
                <a:latin typeface="+mn-lt"/>
              </a:rPr>
              <a:t>Экологический объект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2818656" cy="4281339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РАСТЕНИЯ</a:t>
            </a:r>
            <a:r>
              <a:rPr lang="ru-RU" dirty="0" smtClean="0"/>
              <a:t>:</a:t>
            </a:r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3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F:\лето тропа\обрезка фото\photofacefun_com_156321973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8926" y="2143116"/>
            <a:ext cx="5167338" cy="3364152"/>
          </a:xfrm>
          <a:prstGeom prst="rect">
            <a:avLst/>
          </a:prstGeom>
          <a:noFill/>
        </p:spPr>
      </p:pic>
      <p:pic>
        <p:nvPicPr>
          <p:cNvPr id="10243" name="Picture 3" descr="F:\лето тропа\обрезка фото\photofacefun_com_15632197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1214422"/>
            <a:ext cx="3028950" cy="20018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9042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МБДОУ «ДЕТСКИЙ САД № 35»</a:t>
            </a: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800" dirty="0" smtClean="0">
                <a:latin typeface="+mn-lt"/>
              </a:rPr>
              <a:t>Экологический объект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2818656" cy="4281339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РАСТЕНИЯ</a:t>
            </a:r>
            <a:r>
              <a:rPr lang="ru-RU" dirty="0" smtClean="0"/>
              <a:t>:</a:t>
            </a:r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3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:\лето тропа\обрезка фото\photofacefun_com_156321981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1500174"/>
            <a:ext cx="5486573" cy="3643338"/>
          </a:xfrm>
          <a:prstGeom prst="rect">
            <a:avLst/>
          </a:prstGeom>
          <a:noFill/>
        </p:spPr>
      </p:pic>
      <p:pic>
        <p:nvPicPr>
          <p:cNvPr id="11267" name="Picture 3" descr="F:\лето тропа\обрезка фото\photofacefun_com_156321989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24" y="4357694"/>
            <a:ext cx="3048000" cy="19843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6818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МБДОУ «ДЕТСКИЙ САД № 35»</a:t>
            </a: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800" dirty="0" smtClean="0">
                <a:latin typeface="+mn-lt"/>
              </a:rPr>
              <a:t>Экологический объект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2818656" cy="4281339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РАСТЕНИЯ</a:t>
            </a:r>
            <a:r>
              <a:rPr lang="ru-RU" dirty="0" smtClean="0"/>
              <a:t>:</a:t>
            </a:r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3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F:\лето тропа\обрезка фото\photofacefun_com_156321984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02" y="1571612"/>
            <a:ext cx="4363319" cy="2854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7209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МБДОУ «ДЕТСКИЙ САД № 35»</a:t>
            </a: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800" dirty="0" smtClean="0">
                <a:latin typeface="+mn-lt"/>
              </a:rPr>
              <a:t>Экологический объект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2818656" cy="4281339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РАСТЕНИЯ</a:t>
            </a:r>
            <a:r>
              <a:rPr lang="ru-RU" dirty="0" smtClean="0"/>
              <a:t>:</a:t>
            </a:r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3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F:\лето тропа\обрезка фото\photofacefun_com_15632199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142984"/>
            <a:ext cx="3048000" cy="19415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971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МБДОУ «ДЕТСКИЙ САД № 35»</a:t>
            </a: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800" dirty="0" smtClean="0">
                <a:latin typeface="+mn-lt"/>
              </a:rPr>
              <a:t>Экологический объект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2818656" cy="4281339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РАСТЕНИЯ</a:t>
            </a:r>
            <a:r>
              <a:rPr lang="ru-RU" dirty="0" smtClean="0"/>
              <a:t>:</a:t>
            </a:r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3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F:\лето тропа\обрезка фото\photofacefun_com_156321999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8" y="1214422"/>
            <a:ext cx="3048000" cy="1968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25255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МБДОУ «ДЕТСКИЙ САД № 35»</a:t>
            </a: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800" dirty="0" smtClean="0">
                <a:latin typeface="+mn-lt"/>
              </a:rPr>
              <a:t>Экологический объект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2818656" cy="4281339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РАСТЕНИЯ</a:t>
            </a:r>
            <a:r>
              <a:rPr lang="ru-RU" dirty="0" smtClean="0"/>
              <a:t>:</a:t>
            </a:r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3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F:\лето тропа\обрезка фото\photofacefun_com_156322007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16" y="1428736"/>
            <a:ext cx="5381652" cy="34616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24673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МБДОУ «ДЕТСКИЙ САД № 35»</a:t>
            </a: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800" dirty="0" smtClean="0">
                <a:latin typeface="+mn-lt"/>
              </a:rPr>
              <a:t>Экологический объект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2818656" cy="4281339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РАСТЕНИЯ</a:t>
            </a:r>
            <a:r>
              <a:rPr lang="ru-RU" dirty="0" smtClean="0"/>
              <a:t>:</a:t>
            </a:r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3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F:\лето тропа\обрезка фото\photofacefun_com_156322018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1571612"/>
            <a:ext cx="4810148" cy="31741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4767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МБДОУ «ДЕТСКИЙ САД № 35»</a:t>
            </a: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800" dirty="0" smtClean="0">
                <a:latin typeface="+mn-lt"/>
              </a:rPr>
              <a:t>Экологический объект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2818656" cy="4281339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РАСТЕНИЯ</a:t>
            </a:r>
            <a:r>
              <a:rPr lang="ru-RU" dirty="0" smtClean="0"/>
              <a:t>:</a:t>
            </a:r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3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F:\лето тропа\обрезка фото\photofacefun_com_156322027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1428736"/>
            <a:ext cx="4468836" cy="4694158"/>
          </a:xfrm>
          <a:prstGeom prst="rect">
            <a:avLst/>
          </a:prstGeom>
          <a:noFill/>
        </p:spPr>
      </p:pic>
      <p:pic>
        <p:nvPicPr>
          <p:cNvPr id="18435" name="Picture 3" descr="F:\лето тропа\обрезка фото\photofacefun_com_15632203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2428868"/>
            <a:ext cx="2203015" cy="13906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2373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МБДОУ «ДЕТСКИЙ САД № 35»</a:t>
            </a: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800" dirty="0" smtClean="0">
                <a:latin typeface="+mn-lt"/>
              </a:rPr>
              <a:t>Экологический объект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2818656" cy="4281339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РАСТЕНИЯ</a:t>
            </a:r>
            <a:r>
              <a:rPr lang="ru-RU" dirty="0" smtClean="0"/>
              <a:t>:</a:t>
            </a:r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3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F:\лето тропа\обрезка фото\photofacefun_com_156322022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0430" y="2285992"/>
            <a:ext cx="4706134" cy="30638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434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МБДОУ «ДЕТСКИЙ САД № 35»</a:t>
            </a: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800" dirty="0" smtClean="0">
                <a:latin typeface="+mn-lt"/>
              </a:rPr>
              <a:t>Экологический объект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2800" b="1" i="1" dirty="0" smtClean="0"/>
              <a:t>«АЛЬПИНАРИЙ»</a:t>
            </a:r>
            <a:br>
              <a:rPr lang="ru-RU" sz="2800" b="1" i="1" dirty="0" smtClean="0"/>
            </a:br>
            <a:endParaRPr lang="ru-RU" sz="2800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2242592" cy="46805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 smtClean="0"/>
              <a:t>ВОДОПАД ИЗ ГОЛУБЫХ ЦВЕТОВ</a:t>
            </a:r>
          </a:p>
          <a:p>
            <a:r>
              <a:rPr lang="ru-RU" sz="1800" b="1" dirty="0" smtClean="0"/>
              <a:t>ЛОБЕЛИЯ</a:t>
            </a:r>
            <a:endParaRPr lang="ru-RU" sz="2400" b="1" dirty="0"/>
          </a:p>
          <a:p>
            <a:r>
              <a:rPr lang="ru-RU" sz="1800" b="1" dirty="0" smtClean="0"/>
              <a:t>АЛИССУМ</a:t>
            </a:r>
          </a:p>
          <a:p>
            <a:r>
              <a:rPr lang="ru-RU" sz="1800" b="1" dirty="0" smtClean="0"/>
              <a:t>БАРВИНОК РАВЯНИСТЫЙ</a:t>
            </a:r>
          </a:p>
          <a:p>
            <a:r>
              <a:rPr lang="ru-RU" sz="1800" b="1" dirty="0" smtClean="0"/>
              <a:t>ЖИВУЧКА ПОЛЗУЧАЯ</a:t>
            </a:r>
          </a:p>
          <a:p>
            <a:r>
              <a:rPr lang="ru-RU" sz="1800" b="1" dirty="0" smtClean="0"/>
              <a:t>ЗВЕРОБОЙ</a:t>
            </a:r>
          </a:p>
          <a:p>
            <a:r>
              <a:rPr lang="ru-RU" sz="1800" b="1" dirty="0" smtClean="0"/>
              <a:t>МОЛОЧАЙ</a:t>
            </a:r>
          </a:p>
          <a:p>
            <a:r>
              <a:rPr lang="ru-RU" sz="1800" b="1" dirty="0" smtClean="0"/>
              <a:t>ФИАЛКА</a:t>
            </a:r>
          </a:p>
          <a:p>
            <a:r>
              <a:rPr lang="ru-RU" sz="1800" b="1" dirty="0" smtClean="0"/>
              <a:t>ВИОЛА</a:t>
            </a:r>
          </a:p>
          <a:p>
            <a:r>
              <a:rPr lang="ru-RU" sz="1800" b="1" dirty="0" smtClean="0"/>
              <a:t>ХОСТА</a:t>
            </a:r>
          </a:p>
          <a:p>
            <a:endParaRPr lang="ru-RU" sz="1800" b="1" dirty="0" smtClean="0"/>
          </a:p>
          <a:p>
            <a:endParaRPr lang="ru-RU" sz="1800" b="1" dirty="0" smtClean="0"/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3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обрезка фото\photofacefun_com_15631775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412776"/>
            <a:ext cx="5960385" cy="393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ser\Desktop\ЗНАКИ\2504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252" y="5454615"/>
            <a:ext cx="1088348" cy="108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ЗНАКИ\2322965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5429692"/>
            <a:ext cx="1377405" cy="1138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C:\Users\user\Desktop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1" y="5527211"/>
            <a:ext cx="1296144" cy="1015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 descr="C:\Users\user\Desktop\thum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878" y="5433900"/>
            <a:ext cx="1085106" cy="108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090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МБДОУ «ДЕТСКИЙ САД № 35»</a:t>
            </a: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800" dirty="0" smtClean="0">
                <a:latin typeface="+mn-lt"/>
              </a:rPr>
              <a:t>Экологический объект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2818656" cy="4281339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РАСТЕНИЯ</a:t>
            </a:r>
            <a:r>
              <a:rPr lang="ru-RU" dirty="0" smtClean="0"/>
              <a:t>:</a:t>
            </a:r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3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F:\лето тропа\обрезка фото\photofacefun_com_156322032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2" y="1285860"/>
            <a:ext cx="4240059" cy="26765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840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МБДОУ «ДЕТСКИЙ САД № 35»</a:t>
            </a: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800" dirty="0" smtClean="0">
                <a:latin typeface="+mn-lt"/>
              </a:rPr>
              <a:t>Экологический объект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2818656" cy="4281339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РАСТЕНИЯ</a:t>
            </a:r>
            <a:r>
              <a:rPr lang="ru-RU" dirty="0" smtClean="0"/>
              <a:t>:</a:t>
            </a:r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3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F:\лето тропа\--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072198" y="1357298"/>
            <a:ext cx="1524000" cy="1143000"/>
          </a:xfrm>
          <a:prstGeom prst="rect">
            <a:avLst/>
          </a:prstGeom>
          <a:noFill/>
        </p:spPr>
      </p:pic>
      <p:pic>
        <p:nvPicPr>
          <p:cNvPr id="6" name="Picture 2" descr="F:\лето тропа\c21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1802" y="2214554"/>
            <a:ext cx="2857500" cy="381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338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МБДОУ «ДЕТСКИЙ САД № 35»</a:t>
            </a: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800" dirty="0" smtClean="0">
                <a:latin typeface="+mn-lt"/>
              </a:rPr>
              <a:t>Экологический объект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2818656" cy="4281339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РАСТЕНИЯ</a:t>
            </a:r>
            <a:r>
              <a:rPr lang="ru-RU" dirty="0" smtClean="0"/>
              <a:t>:</a:t>
            </a:r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3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F:\лето тропа\212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1285860"/>
            <a:ext cx="3008313" cy="2239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642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МБДОУ «ДЕТСКИЙ САД № 35»</a:t>
            </a: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800" dirty="0" smtClean="0">
                <a:latin typeface="+mn-lt"/>
              </a:rPr>
              <a:t>Экологический объект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2818656" cy="4281339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РАСТЕНИЯ</a:t>
            </a:r>
            <a:r>
              <a:rPr lang="ru-RU" dirty="0" smtClean="0"/>
              <a:t>:</a:t>
            </a:r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3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F:\лето тропа\44987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000108"/>
            <a:ext cx="3657600" cy="2057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3541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МБДОУ «ДЕТСКИЙ САД № 35»</a:t>
            </a: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800" dirty="0" smtClean="0">
                <a:latin typeface="+mn-lt"/>
              </a:rPr>
              <a:t>Экологический объект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2818656" cy="4281339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РАСТЕНИЯ</a:t>
            </a:r>
            <a:r>
              <a:rPr lang="ru-RU" dirty="0" smtClean="0"/>
              <a:t>:</a:t>
            </a:r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3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F:\лето тропа\4698084_lar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702" y="2214554"/>
            <a:ext cx="1809736" cy="13573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5344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МБДОУ «ДЕТСКИЙ САД № 35»</a:t>
            </a: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800" dirty="0" smtClean="0">
                <a:latin typeface="+mn-lt"/>
              </a:rPr>
              <a:t>Экологический объект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b="1" dirty="0" smtClean="0"/>
              <a:t>«БЕРЁЗА»</a:t>
            </a:r>
            <a:br>
              <a:rPr lang="ru-RU" sz="1800" b="1" dirty="0" smtClean="0"/>
            </a:b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132857"/>
            <a:ext cx="2386608" cy="3384376"/>
          </a:xfrm>
        </p:spPr>
        <p:txBody>
          <a:bodyPr>
            <a:normAutofit fontScale="92500"/>
          </a:bodyPr>
          <a:lstStyle/>
          <a:p>
            <a:r>
              <a:rPr lang="ru-RU" sz="1800" dirty="0" smtClean="0"/>
              <a:t>ИЗ БЕРЁЗЫ ДЕЛАЮТ:</a:t>
            </a:r>
          </a:p>
          <a:p>
            <a:endParaRPr lang="ru-RU" sz="1800" dirty="0" smtClean="0"/>
          </a:p>
          <a:p>
            <a:r>
              <a:rPr lang="ru-RU" sz="1800" dirty="0" smtClean="0"/>
              <a:t>СОК БЕРЁЗОВЫЙ</a:t>
            </a:r>
          </a:p>
          <a:p>
            <a:r>
              <a:rPr lang="ru-RU" sz="1800" dirty="0" smtClean="0"/>
              <a:t>ПОСУДУ ИЗ БЕРЕСТЫ</a:t>
            </a:r>
          </a:p>
          <a:p>
            <a:r>
              <a:rPr lang="ru-RU" sz="1800" dirty="0" smtClean="0"/>
              <a:t>ВЕНИКИ ДЛЯ БАНИ</a:t>
            </a:r>
          </a:p>
          <a:p>
            <a:r>
              <a:rPr lang="ru-RU" sz="1800" dirty="0" smtClean="0"/>
              <a:t>МЫЛО</a:t>
            </a:r>
          </a:p>
          <a:p>
            <a:r>
              <a:rPr lang="ru-RU" sz="1800" dirty="0" smtClean="0"/>
              <a:t>ДЁГОТЬ </a:t>
            </a:r>
          </a:p>
          <a:p>
            <a:r>
              <a:rPr lang="ru-RU" sz="1800" dirty="0" smtClean="0"/>
              <a:t>МЕБЕЛЬ</a:t>
            </a:r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3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F:\лето тропа\depositphotos_10741636-stock-photo-birch-branch-with-fresh-gree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434026"/>
            <a:ext cx="1652178" cy="1209659"/>
          </a:xfrm>
          <a:prstGeom prst="rect">
            <a:avLst/>
          </a:prstGeom>
          <a:noFill/>
        </p:spPr>
      </p:pic>
      <p:pic>
        <p:nvPicPr>
          <p:cNvPr id="24578" name="Picture 2" descr="C:\Users\user\Downloads\photofacefun_com_156338368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858" y="1824533"/>
            <a:ext cx="3093864" cy="3599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user\Downloads\photofacefun_com_156338359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344431" y="2037661"/>
            <a:ext cx="3958051" cy="281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7" descr="C:\Users\user\Desktop\ЗНАКИ\tree-icon-png-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3608" y="5424329"/>
            <a:ext cx="1067272" cy="106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C:\Users\user\Desktop\ЗНАКИ\Ухаживайте_за_деревьями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483" y="5586330"/>
            <a:ext cx="892054" cy="83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Picture 5" descr="C:\Users\user\Desktop\ЗНАКИ\sl-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880" y="5586363"/>
            <a:ext cx="1092374" cy="69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C:\Users\user\Desktop\ЗНАКИ\birdhouse-with-bird-circle-icon-vector-884676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83768" y="5586330"/>
            <a:ext cx="864096" cy="93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3" name="Picture 7" descr="C:\Users\user\Downloads\photofacefun_com_156338424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5582541"/>
            <a:ext cx="1316503" cy="779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8" descr="G:\лето тропа\ЗНАКИ\unnamed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562" y="5543055"/>
            <a:ext cx="883834" cy="883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152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МБДОУ «ДЕТСКИЙ САД № 35»</a:t>
            </a: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800" dirty="0" smtClean="0">
                <a:latin typeface="+mn-lt"/>
              </a:rPr>
              <a:t>Экологический объект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2818656" cy="4281339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РАСТЕНИЯ</a:t>
            </a:r>
            <a:r>
              <a:rPr lang="ru-RU" dirty="0" smtClean="0"/>
              <a:t>:</a:t>
            </a:r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3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F:\лето тропа\DSCN752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50975" y="1087438"/>
            <a:ext cx="6242050" cy="46815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274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МБДОУ «ДЕТСКИЙ САД № 35»</a:t>
            </a: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800" dirty="0" smtClean="0">
                <a:latin typeface="+mn-lt"/>
              </a:rPr>
              <a:t>Экологический объект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2818656" cy="4281339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РАСТЕНИЯ</a:t>
            </a:r>
            <a:r>
              <a:rPr lang="ru-RU" dirty="0" smtClean="0"/>
              <a:t>:</a:t>
            </a:r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3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 descr="F:\лето тропа\DSCN753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50975" y="1087438"/>
            <a:ext cx="6242050" cy="46815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5510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МБДОУ «ДЕТСКИЙ САД № 35»</a:t>
            </a: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800" dirty="0" smtClean="0">
                <a:latin typeface="+mn-lt"/>
              </a:rPr>
              <a:t>Экологический объект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2818656" cy="4281339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РАСТЕНИЯ</a:t>
            </a:r>
            <a:r>
              <a:rPr lang="ru-RU" dirty="0" smtClean="0"/>
              <a:t>:</a:t>
            </a:r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3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 descr="F:\лето тропа\DSCN753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50975" y="1087438"/>
            <a:ext cx="6242050" cy="46815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6951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МБДОУ «ДЕТСКИЙ САД № 35»</a:t>
            </a: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800" dirty="0" smtClean="0">
                <a:latin typeface="+mn-lt"/>
              </a:rPr>
              <a:t>Экологический объект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2818656" cy="4281339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РАСТЕНИЯ</a:t>
            </a:r>
            <a:r>
              <a:rPr lang="ru-RU" dirty="0" smtClean="0"/>
              <a:t>:</a:t>
            </a:r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3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 descr="F:\лето тропа\DSCN753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50975" y="1087438"/>
            <a:ext cx="6242050" cy="46815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635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798"/>
          </a:xfrm>
        </p:spPr>
        <p:txBody>
          <a:bodyPr>
            <a:noAutofit/>
          </a:bodyPr>
          <a:lstStyle/>
          <a:p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МБДОУ «ДЕТСКИЙ САД № 35»</a:t>
            </a: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800" dirty="0" smtClean="0">
                <a:latin typeface="+mn-lt"/>
              </a:rPr>
              <a:t>Экологический объект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2400" dirty="0">
                <a:solidFill>
                  <a:srgbClr val="FF0000"/>
                </a:solidFill>
              </a:rPr>
              <a:t>Система знаков для детей</a:t>
            </a:r>
            <a:br>
              <a:rPr lang="ru-RU" sz="2400" dirty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/>
            </a:r>
            <a:br>
              <a:rPr lang="ru-RU" sz="2400" b="1" dirty="0" smtClean="0">
                <a:solidFill>
                  <a:srgbClr val="FF0000"/>
                </a:solidFill>
              </a:rPr>
            </a:b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3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ser\Desktop\ЗНАКИ\43cc6451185ccc850c8948568959c49c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50" y="1944200"/>
            <a:ext cx="1109426" cy="1088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ЗНАКИ\2504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881" y="1830001"/>
            <a:ext cx="1094944" cy="109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er\Desktop\ЗНАКИ\1605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377" y="1881518"/>
            <a:ext cx="1087835" cy="108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user\Desktop\ЗНАКИ\2322965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908" y="1881518"/>
            <a:ext cx="1418674" cy="1172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user\Desktop\ЗНАКИ\az41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014" y="2044174"/>
            <a:ext cx="1411635" cy="846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user\Desktop\ЗНАКИ\depositphotos_147168409-stock-illustration-silhouette-bush-with-leaves-and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637536" y="3079503"/>
            <a:ext cx="1572151" cy="157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C:\Users\user\Desktop\ЗНАКИ\cutlery_icons_vector_orange_background_280604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645" y="3322987"/>
            <a:ext cx="1085181" cy="1085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:\Users\user\Desktop\ЗНАКИ\hello_html_3fb6e230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040" y="3158950"/>
            <a:ext cx="1136328" cy="113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C:\Users\user\Desktop\ЗНАКИ\istockphoto-824220980-612x61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126" y="3163403"/>
            <a:ext cx="1156620" cy="116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C:\Users\user\Desktop\ЗНАКИ\pngtree-watering-people-png-clipart_2019464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34" y="4755503"/>
            <a:ext cx="1257553" cy="137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C:\Users\user\Desktop\ЗНАКИ\s43063879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376" y="4894609"/>
            <a:ext cx="1124017" cy="105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1" name="Picture 15" descr="C:\Users\user\Desktop\ЗНАКИ\Ухаживайте_за_деревьями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826" y="4939258"/>
            <a:ext cx="1084387" cy="1011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C:\Users\user\Desktop\ЗНАКИ\unnamed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649" y="4774037"/>
            <a:ext cx="1215746" cy="121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3" name="Picture 17" descr="C:\Users\user\Desktop\ЗНАКИ\tree-icon-png-2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30226" y="4774037"/>
            <a:ext cx="1067272" cy="106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C:\Users\user\Desktop\ЗНАКИ\57f89e0a18291157a3295773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780" y="4818804"/>
            <a:ext cx="757411" cy="102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5" name="Picture 19" descr="C:\Users\user\Desktop\ЗНАКИ\thumb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988" y="1991548"/>
            <a:ext cx="933397" cy="93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1" descr="C:\Users\user\Desktop\i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18" name="Picture 2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191" y="4818804"/>
            <a:ext cx="1339856" cy="706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9" name="Picture 23" descr="C:\Users\user\Desktop\s1200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238" y="976138"/>
            <a:ext cx="1122439" cy="79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0" name="Picture 24" descr="C:\Users\user\Desktop\unnamed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699" y="3163403"/>
            <a:ext cx="1222453" cy="122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1" name="Picture 25" descr="C:\Users\user\Desktop\sl-2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621" y="4005395"/>
            <a:ext cx="1192111" cy="76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833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МБДОУ «ДЕТСКИЙ САД № 35»</a:t>
            </a: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800" dirty="0" smtClean="0">
                <a:latin typeface="+mn-lt"/>
              </a:rPr>
              <a:t>Экологический объект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2818656" cy="4281339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РАСТЕНИЯ</a:t>
            </a:r>
            <a:r>
              <a:rPr lang="ru-RU" dirty="0" smtClean="0"/>
              <a:t>:</a:t>
            </a:r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3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F:\лето тропа\DSCN753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50975" y="1087438"/>
            <a:ext cx="6242050" cy="46815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2159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МБДОУ «ДЕТСКИЙ САД № 35»</a:t>
            </a: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800" dirty="0" smtClean="0">
                <a:latin typeface="+mn-lt"/>
              </a:rPr>
              <a:t>Экологический объект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2818656" cy="4281339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РАСТЕНИЯ</a:t>
            </a:r>
            <a:r>
              <a:rPr lang="ru-RU" dirty="0" smtClean="0"/>
              <a:t>:</a:t>
            </a:r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3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2" name="Picture 2" descr="F:\лето тропа\DSCN753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50975" y="1087438"/>
            <a:ext cx="6242050" cy="46815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2159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МБДОУ «ДЕТСКИЙ САД № 35»</a:t>
            </a: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800" dirty="0" smtClean="0">
                <a:latin typeface="+mn-lt"/>
              </a:rPr>
              <a:t>Экологический объект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2818656" cy="4281339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РАСТЕНИЯ</a:t>
            </a:r>
            <a:r>
              <a:rPr lang="ru-RU" dirty="0" smtClean="0"/>
              <a:t>:</a:t>
            </a:r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3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6" name="Picture 2" descr="F:\лето тропа\DSCN753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50975" y="1087438"/>
            <a:ext cx="6242050" cy="46815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2159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МБДОУ «ДЕТСКИЙ САД № 35»</a:t>
            </a: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800" dirty="0" smtClean="0">
                <a:latin typeface="+mn-lt"/>
              </a:rPr>
              <a:t>Экологический объект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2818656" cy="4281339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РАСТЕНИЯ</a:t>
            </a:r>
            <a:r>
              <a:rPr lang="ru-RU" dirty="0" smtClean="0"/>
              <a:t>:</a:t>
            </a:r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3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Picture 2" descr="F:\лето тропа\DSCN75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0975" y="1087438"/>
            <a:ext cx="6242050" cy="46815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2159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МБДОУ «ДЕТСКИЙ САД № 35»</a:t>
            </a: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800" dirty="0" smtClean="0">
                <a:latin typeface="+mn-lt"/>
              </a:rPr>
              <a:t>Экологический объект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2818656" cy="4281339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РАСТЕНИЯ</a:t>
            </a:r>
            <a:r>
              <a:rPr lang="ru-RU" dirty="0" smtClean="0"/>
              <a:t>:</a:t>
            </a:r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3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4" name="Picture 2" descr="F:\лето тропа\DSCN753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50975" y="1087438"/>
            <a:ext cx="6242050" cy="46815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2159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Объект 2"/>
          <p:cNvSpPr txBox="1">
            <a:spLocks/>
          </p:cNvSpPr>
          <p:nvPr/>
        </p:nvSpPr>
        <p:spPr>
          <a:xfrm>
            <a:off x="457200" y="2060848"/>
            <a:ext cx="2530624" cy="4333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 smtClean="0"/>
              <a:t>ГОДОВЫЕ КОЛЬЦА</a:t>
            </a:r>
          </a:p>
          <a:p>
            <a:pPr marL="0" indent="0">
              <a:buNone/>
            </a:pPr>
            <a:r>
              <a:rPr lang="ru-RU" sz="1800" dirty="0" smtClean="0"/>
              <a:t>ПНЯ</a:t>
            </a:r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endParaRPr lang="ru-RU" sz="1800" dirty="0" smtClean="0"/>
          </a:p>
          <a:p>
            <a:pPr marL="0" indent="0">
              <a:buNone/>
            </a:pPr>
            <a:endParaRPr lang="ru-RU" sz="1800" i="1" dirty="0"/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r>
              <a:rPr lang="ru-RU" sz="1800" dirty="0" smtClean="0"/>
              <a:t>ПЕНЬ-ДОМ ДЛЯ НАСЕКОМЫХ И ЖИВОТНЫХ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Autofit/>
          </a:bodyPr>
          <a:lstStyle/>
          <a:p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МБДОУ «ДЕТСКИЙ САД № 35»</a:t>
            </a: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800" dirty="0" smtClean="0">
                <a:latin typeface="+mn-lt"/>
              </a:rPr>
              <a:t>Экологический объект</a:t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МУЗЕЙ ПОД ОТКРЫТЫМ НЕБОМ</a:t>
            </a:r>
            <a:br>
              <a:rPr lang="ru-RU" sz="1800" dirty="0" smtClean="0">
                <a:latin typeface="+mn-lt"/>
              </a:rPr>
            </a:br>
            <a:r>
              <a:rPr lang="ru-RU" sz="1800" b="1" dirty="0" smtClean="0">
                <a:latin typeface="+mn-lt"/>
              </a:rPr>
              <a:t> «ПОЛЯНКА ПНЕЙ»</a:t>
            </a: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800" b="1" dirty="0"/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3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C:\Users\user\Downloads\photofacefun_com_15633806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650724"/>
            <a:ext cx="5634688" cy="3794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user\Desktop\735592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13" y="1680947"/>
            <a:ext cx="1760277" cy="1347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5" descr="C:\Users\user\Desktop\3fd5ef4535643b4cde8859b724f60b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650724"/>
            <a:ext cx="1857238" cy="247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C:\Users\user\Desktop\611602_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072" y="4176328"/>
            <a:ext cx="1708448" cy="128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user\Desktop\stump-clipart-deforestation-14 (1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5457664"/>
            <a:ext cx="945335" cy="945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:\Users\user\Desktop\ЗНАКИ\2322965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445" y="5494998"/>
            <a:ext cx="1274658" cy="105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5" name="Picture 7" descr="C:\Users\user\Desktop\Ugol-syin-dereva04ust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57" y="2780928"/>
            <a:ext cx="1897514" cy="126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C:\Users\user\Desktop\depositphotos_12372217-stock-illustration-ants-and-wooden-house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961211"/>
            <a:ext cx="2064881" cy="144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3" descr="C:\Users\user\Desktop\s1200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607" y="5601056"/>
            <a:ext cx="1122439" cy="79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159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МБДОУ «ДЕТСКИЙ САД № 35»</a:t>
            </a: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800" dirty="0" smtClean="0">
                <a:latin typeface="+mn-lt"/>
              </a:rPr>
              <a:t>Экологический объект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2818656" cy="4281339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РАСТЕНИЯ</a:t>
            </a:r>
            <a:r>
              <a:rPr lang="ru-RU" dirty="0" smtClean="0"/>
              <a:t>:</a:t>
            </a:r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3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2" name="Picture 2" descr="F:\лето тропа\DSCN754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50975" y="1087438"/>
            <a:ext cx="6242050" cy="46815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2159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МБДОУ «ДЕТСКИЙ САД № 35»</a:t>
            </a: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800" dirty="0" smtClean="0">
                <a:latin typeface="+mn-lt"/>
              </a:rPr>
              <a:t>Экологический объект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2818656" cy="4281339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РАСТЕНИЯ</a:t>
            </a:r>
            <a:r>
              <a:rPr lang="ru-RU" dirty="0" smtClean="0"/>
              <a:t>:</a:t>
            </a:r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3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8" name="Picture 2" descr="F:\лето тропа\DSCN754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50975" y="1087438"/>
            <a:ext cx="6242050" cy="46815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2159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МБДОУ «ДЕТСКИЙ САД № 35»</a:t>
            </a: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800" dirty="0" smtClean="0">
                <a:latin typeface="+mn-lt"/>
              </a:rPr>
              <a:t>Экологический объект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2818656" cy="4281339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РАСТЕНИЯ</a:t>
            </a:r>
            <a:r>
              <a:rPr lang="ru-RU" dirty="0" smtClean="0"/>
              <a:t>:</a:t>
            </a:r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3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2" name="Picture 2" descr="F:\лето тропа\DSCN754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50975" y="1087438"/>
            <a:ext cx="6242050" cy="46815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2159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МБДОУ «ДЕТСКИЙ САД № 35»</a:t>
            </a: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800" dirty="0" smtClean="0">
                <a:latin typeface="+mn-lt"/>
              </a:rPr>
              <a:t>Экологический объект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2818656" cy="4281339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РАСТЕНИЯ</a:t>
            </a:r>
            <a:r>
              <a:rPr lang="ru-RU" dirty="0" smtClean="0"/>
              <a:t>:</a:t>
            </a:r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3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4" name="Picture 2" descr="F:\лето тропа\DSCN754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50975" y="1087438"/>
            <a:ext cx="6242050" cy="46815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2159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МБДОУ «ДЕТСКИЙ САД № 35»</a:t>
            </a: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800" dirty="0" smtClean="0">
                <a:latin typeface="+mn-lt"/>
              </a:rPr>
              <a:t>Экологический объект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«</a:t>
            </a:r>
            <a:r>
              <a:rPr lang="ru-RU" sz="1800" b="1" dirty="0" smtClean="0"/>
              <a:t>МЕТЕОПЛОЩАДКА»</a:t>
            </a:r>
            <a:br>
              <a:rPr lang="ru-RU" sz="1800" b="1" dirty="0" smtClean="0"/>
            </a:b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2818656" cy="428133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4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sz="1400" dirty="0" smtClean="0">
                <a:solidFill>
                  <a:srgbClr val="FF0000"/>
                </a:solidFill>
              </a:rPr>
              <a:t>ОБОРУДОВАНИЕ:</a:t>
            </a:r>
          </a:p>
          <a:p>
            <a:pPr marL="0" indent="0">
              <a:buNone/>
            </a:pPr>
            <a:endParaRPr lang="ru-RU" sz="1400" dirty="0" smtClean="0"/>
          </a:p>
          <a:p>
            <a:pPr marL="0" indent="0">
              <a:buNone/>
            </a:pPr>
            <a:r>
              <a:rPr lang="ru-RU" sz="1400" dirty="0" smtClean="0"/>
              <a:t>ТЕРМОМЕТР</a:t>
            </a:r>
          </a:p>
          <a:p>
            <a:pPr marL="0" indent="0">
              <a:buNone/>
            </a:pPr>
            <a:r>
              <a:rPr lang="ru-RU" sz="1400" dirty="0" smtClean="0"/>
              <a:t>ВЕТРОВОЙ РУКАВ</a:t>
            </a:r>
          </a:p>
          <a:p>
            <a:pPr marL="0" indent="0">
              <a:buNone/>
            </a:pPr>
            <a:r>
              <a:rPr lang="ru-RU" sz="1400" dirty="0" smtClean="0"/>
              <a:t>ОСАДКОМЕР</a:t>
            </a:r>
          </a:p>
          <a:p>
            <a:pPr marL="0" indent="0">
              <a:buNone/>
            </a:pPr>
            <a:r>
              <a:rPr lang="ru-RU" sz="1400" dirty="0" smtClean="0"/>
              <a:t>ВИЗУАЛИЗАТОР ПОГОДЫ</a:t>
            </a:r>
          </a:p>
          <a:p>
            <a:pPr marL="0" indent="0">
              <a:buNone/>
            </a:pPr>
            <a:r>
              <a:rPr lang="ru-RU" sz="1400" dirty="0" smtClean="0"/>
              <a:t>МОДЕЛЬ ЧАСТЕЙ СУТОК</a:t>
            </a:r>
          </a:p>
          <a:p>
            <a:pPr marL="0" indent="0">
              <a:buNone/>
            </a:pPr>
            <a:r>
              <a:rPr lang="ru-RU" sz="1400" dirty="0" smtClean="0"/>
              <a:t>СОЛНЕЧНЫЕ ЧАСЫ</a:t>
            </a:r>
          </a:p>
          <a:p>
            <a:pPr marL="0" indent="0">
              <a:buNone/>
            </a:pPr>
            <a:r>
              <a:rPr lang="ru-RU" sz="1400" dirty="0" smtClean="0"/>
              <a:t>ЛОВЕЦ ОБЛАКОВ</a:t>
            </a:r>
          </a:p>
          <a:p>
            <a:pPr marL="0" indent="0">
              <a:buNone/>
            </a:pPr>
            <a:r>
              <a:rPr lang="ru-RU" sz="1400" dirty="0" smtClean="0"/>
              <a:t>МЕРЗЛОМЕТР</a:t>
            </a:r>
          </a:p>
          <a:p>
            <a:pPr marL="0" indent="0">
              <a:buNone/>
            </a:pPr>
            <a:r>
              <a:rPr lang="ru-RU" sz="1400" dirty="0" smtClean="0"/>
              <a:t>ЭКСПЕРИМЕНТАЛЬНАЯ ПЛОЩАДКА ДЛЯ ОПЫТОВ</a:t>
            </a:r>
          </a:p>
          <a:p>
            <a:pPr marL="0" indent="0">
              <a:buNone/>
            </a:pPr>
            <a:endParaRPr lang="ru-RU" sz="1400" dirty="0" smtClean="0"/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3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обрезка фото\photofacefun_com_15631795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430542"/>
            <a:ext cx="5484440" cy="3602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8" descr="C:\Users\user\Desktop\ЗНАКИ\57f89e0a18291157a329577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184262"/>
            <a:ext cx="757411" cy="102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052" y="5440249"/>
            <a:ext cx="1339856" cy="706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3" descr="C:\Users\user\Desktop\s12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979" y="5354123"/>
            <a:ext cx="1122439" cy="79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4" descr="C:\Users\user\Desktop\unname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613" y="5184262"/>
            <a:ext cx="1222453" cy="122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:\Users\user\Desktop\ЗНАКИ\2322965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005" y="5109366"/>
            <a:ext cx="1418674" cy="1172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333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МБДОУ «ДЕТСКИЙ САД № 35»</a:t>
            </a: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800" dirty="0" smtClean="0">
                <a:latin typeface="+mn-lt"/>
              </a:rPr>
              <a:t>Экологический объект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2818656" cy="4281339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РАСТЕНИЯ</a:t>
            </a:r>
            <a:r>
              <a:rPr lang="ru-RU" dirty="0" smtClean="0"/>
              <a:t>:</a:t>
            </a:r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3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0" name="Picture 2" descr="F:\лето тропа\DSCN75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3795" y="2214554"/>
            <a:ext cx="4739229" cy="35544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2159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МБДОУ «ДЕТСКИЙ САД № 35»</a:t>
            </a: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800" dirty="0" smtClean="0">
                <a:latin typeface="+mn-lt"/>
              </a:rPr>
              <a:t>Экологический объект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2818656" cy="4281339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РАСТЕНИЯ</a:t>
            </a:r>
            <a:r>
              <a:rPr lang="ru-RU" dirty="0" smtClean="0"/>
              <a:t>:</a:t>
            </a:r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3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6" name="Picture 2" descr="F:\лето тропа\DSCN75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056028" y="858144"/>
            <a:ext cx="4407704" cy="33057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2159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МБДОУ «ДЕТСКИЙ САД № 35»</a:t>
            </a: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800" dirty="0" smtClean="0">
                <a:latin typeface="+mn-lt"/>
              </a:rPr>
              <a:t>Экологический объект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2818656" cy="4281339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РАСТЕНИЯ</a:t>
            </a:r>
            <a:r>
              <a:rPr lang="ru-RU" dirty="0" smtClean="0"/>
              <a:t>:</a:t>
            </a:r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3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0" name="Picture 2" descr="F:\лето тропа\DSCN755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50975" y="1087438"/>
            <a:ext cx="6242050" cy="46815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2159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МБДОУ «ДЕТСКИЙ САД № 35»</a:t>
            </a: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800" dirty="0" smtClean="0">
                <a:latin typeface="+mn-lt"/>
              </a:rPr>
              <a:t>Экологический объект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2818656" cy="4281339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РАСТЕНИЯ</a:t>
            </a:r>
            <a:r>
              <a:rPr lang="ru-RU" dirty="0" smtClean="0"/>
              <a:t>:</a:t>
            </a:r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3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6" name="Picture 2" descr="F:\лето тропа\DSCN754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50975" y="1087438"/>
            <a:ext cx="6242050" cy="4681537"/>
          </a:xfrm>
          <a:prstGeom prst="rect">
            <a:avLst/>
          </a:prstGeom>
          <a:noFill/>
        </p:spPr>
      </p:pic>
      <p:pic>
        <p:nvPicPr>
          <p:cNvPr id="41987" name="Picture 3" descr="F:\лето тропа\DSCN75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77807" y="3357562"/>
            <a:ext cx="3215218" cy="24114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2159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МБДОУ «ДЕТСКИЙ САД № 35»</a:t>
            </a: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800" dirty="0" smtClean="0">
                <a:latin typeface="+mn-lt"/>
              </a:rPr>
              <a:t>Экологический объект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2818656" cy="4281339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РАСТЕНИЯ</a:t>
            </a:r>
            <a:r>
              <a:rPr lang="ru-RU" dirty="0" smtClean="0"/>
              <a:t>:</a:t>
            </a:r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3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4" name="Picture 2" descr="F:\лето тропа\DSCN755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50975" y="1087438"/>
            <a:ext cx="6242050" cy="46815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2159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МБДОУ «ДЕТСКИЙ САД № 35»</a:t>
            </a: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800" dirty="0" smtClean="0">
                <a:latin typeface="+mn-lt"/>
              </a:rPr>
              <a:t>Экологический объект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2818656" cy="4281339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РАСТЕНИЯ</a:t>
            </a:r>
            <a:r>
              <a:rPr lang="ru-RU" dirty="0" smtClean="0"/>
              <a:t>:</a:t>
            </a:r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3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58" name="Picture 2" descr="F:\лето тропа\DSCN755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50975" y="1087438"/>
            <a:ext cx="6242050" cy="46815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2159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МБДОУ «ДЕТСКИЙ САД № 35»</a:t>
            </a: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800" dirty="0" smtClean="0">
                <a:latin typeface="+mn-lt"/>
              </a:rPr>
              <a:t>Экологический объект</a:t>
            </a:r>
            <a:br>
              <a:rPr lang="ru-RU" sz="1800" dirty="0" smtClean="0">
                <a:latin typeface="+mn-lt"/>
              </a:rPr>
            </a:br>
            <a:r>
              <a:rPr lang="ru-RU" sz="1800" b="1" dirty="0" smtClean="0"/>
              <a:t>«ЛЕСНАЯ  АПТЕКА»</a:t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800" b="1" dirty="0"/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3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G:\лето тропа\ЗНАКИ\orig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1" y="2677649"/>
            <a:ext cx="2129364" cy="248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C:\Users\user\Desktop\s1200 (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466" y="4077391"/>
            <a:ext cx="1770768" cy="1204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C:\Users\user\Desktop\krasa-1304191209460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677649"/>
            <a:ext cx="1637975" cy="122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Picture 5" descr="C:\Users\user\Desktop\216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412" y="1212164"/>
            <a:ext cx="940363" cy="70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C:\Users\user\Desktop\orig (2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10764" y="1161049"/>
            <a:ext cx="1773127" cy="1168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9" name="Picture 7" descr="C:\Users\user\Desktop\Тысячелистник-обыкновенный.jpg"/>
          <p:cNvPicPr>
            <a:picLocks noGrp="1" noChangeAspect="1" noChangeArrowheads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645" y="1474826"/>
            <a:ext cx="1222009" cy="88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1" name="Picture 9" descr="C:\Users\user\Desktop\chicoryz_0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530806"/>
            <a:ext cx="1780455" cy="1335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2" descr="C:\Users\user\Desktop\i (4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565" name="Picture 1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707" y="2284701"/>
            <a:ext cx="1513938" cy="974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6" descr="C:\Users\user\Desktop\ЗНАКИ\unnamed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226" y="5246578"/>
            <a:ext cx="1215746" cy="121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6" name="Picture 14" descr="G:\лето тропа\ЗНАКИ\2322965.jpe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365" y="5349054"/>
            <a:ext cx="1182697" cy="97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7" name="Picture 15" descr="C:\Users\user\Desktop\ЗНАКИ\sl-2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01" y="5359771"/>
            <a:ext cx="1497523" cy="955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8" name="Picture 16" descr="C:\Users\user\Desktop\ЗНАКИ\16059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5264045"/>
            <a:ext cx="1087835" cy="108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9" name="Picture 17" descr="C:\Users\user\Desktop\ЗНАКИ\Ухаживайте_за_деревьями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783" y="5364244"/>
            <a:ext cx="870992" cy="81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159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МБДОУ «ДЕТСКИЙ САД № 35»</a:t>
            </a: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800" dirty="0" smtClean="0">
                <a:latin typeface="+mn-lt"/>
              </a:rPr>
              <a:t>Экологический объект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2818656" cy="4281339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РАСТЕНИЯ</a:t>
            </a:r>
            <a:r>
              <a:rPr lang="ru-RU" dirty="0" smtClean="0"/>
              <a:t>:</a:t>
            </a:r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3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159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МБДОУ «ДЕТСКИЙ САД № 35»</a:t>
            </a: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800" dirty="0" smtClean="0">
                <a:latin typeface="+mn-lt"/>
              </a:rPr>
              <a:t>Экологический объект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2818656" cy="4281339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РАСТЕНИЯ</a:t>
            </a:r>
            <a:r>
              <a:rPr lang="ru-RU" dirty="0" smtClean="0"/>
              <a:t>:</a:t>
            </a:r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3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159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МБДОУ «ДЕТСКИЙ САД № 35»</a:t>
            </a: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800" dirty="0" smtClean="0">
                <a:latin typeface="+mn-lt"/>
              </a:rPr>
              <a:t>Экологический объект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2818656" cy="4281339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РАСТЕНИЯ</a:t>
            </a:r>
            <a:r>
              <a:rPr lang="ru-RU" dirty="0" smtClean="0"/>
              <a:t>:</a:t>
            </a:r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3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159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МБДОУ «ДЕТСКИЙ САД № 35»</a:t>
            </a: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800" dirty="0" smtClean="0">
                <a:latin typeface="+mn-lt"/>
              </a:rPr>
              <a:t>Экологический объект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b="1" dirty="0" smtClean="0"/>
              <a:t>«ПТИЧИЙ СТОЛБ»</a:t>
            </a:r>
            <a:br>
              <a:rPr lang="ru-RU" sz="1800" b="1" dirty="0" smtClean="0"/>
            </a:b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5724" y="2492896"/>
            <a:ext cx="2674640" cy="2591684"/>
          </a:xfrm>
        </p:spPr>
        <p:txBody>
          <a:bodyPr>
            <a:normAutofit/>
          </a:bodyPr>
          <a:lstStyle/>
          <a:p>
            <a:r>
              <a:rPr lang="ru-RU" sz="1800" dirty="0" smtClean="0"/>
              <a:t>НАБЛЮДЕНИЯ ЗА ПТИЦАМИ </a:t>
            </a:r>
          </a:p>
          <a:p>
            <a:r>
              <a:rPr lang="ru-RU" sz="1800" dirty="0" smtClean="0"/>
              <a:t>ПОИЛКИ</a:t>
            </a:r>
          </a:p>
          <a:p>
            <a:r>
              <a:rPr lang="ru-RU" sz="1800" dirty="0" smtClean="0"/>
              <a:t>КОРМУШКИ</a:t>
            </a:r>
          </a:p>
          <a:p>
            <a:r>
              <a:rPr lang="ru-RU" sz="1800" dirty="0" smtClean="0"/>
              <a:t>ДИДАКТИЧЕСКОЕ ПОСОБИЕ «ПТИЦЫ»</a:t>
            </a:r>
          </a:p>
          <a:p>
            <a:endParaRPr lang="ru-RU" sz="1800" dirty="0" smtClean="0"/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3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5" descr="C:\Users\user\Desktop\ЗНАКИ\Ухаживайте_за_деревьям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87" y="5612056"/>
            <a:ext cx="940371" cy="877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C:\Users\user\Desktop\i (2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5653674"/>
            <a:ext cx="835916" cy="835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 descr="C:\Users\user\Desktop\ЗНАКИ\2322965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422" y="2996952"/>
            <a:ext cx="1481410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C:\Users\user\Desktop\5c46aa4dbd72457260764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48680"/>
            <a:ext cx="1815922" cy="212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user\Desktop\hello_html_m5e7db35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082" y="4447092"/>
            <a:ext cx="912089" cy="916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user\Downloads\photofacefun_com_1564744884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364418" y="2378341"/>
            <a:ext cx="4775210" cy="324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C:\Users\user\Downloads\photofacefun_com_156336339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958" y="5301208"/>
            <a:ext cx="5760640" cy="129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user\Desktop\bird-2682039_1280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843050"/>
            <a:ext cx="1040716" cy="1040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89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МБДОУ «ДЕТСКИЙ САД № 35»</a:t>
            </a: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800" dirty="0" smtClean="0">
                <a:latin typeface="+mn-lt"/>
              </a:rPr>
              <a:t>Экологический объект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2818656" cy="4281339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РАСТЕНИЯ</a:t>
            </a:r>
            <a:r>
              <a:rPr lang="ru-RU" dirty="0" smtClean="0"/>
              <a:t>:</a:t>
            </a:r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3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159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МБДОУ «ДЕТСКИЙ САД № 35»</a:t>
            </a: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800" dirty="0" smtClean="0">
                <a:latin typeface="+mn-lt"/>
              </a:rPr>
              <a:t>Экологический объект</a:t>
            </a:r>
            <a:br>
              <a:rPr lang="ru-RU" sz="1800" dirty="0" smtClean="0">
                <a:latin typeface="+mn-lt"/>
              </a:rPr>
            </a:br>
            <a:r>
              <a:rPr lang="ru-RU" sz="1800" b="1" dirty="0" smtClean="0"/>
              <a:t>«СОСНА»</a:t>
            </a:r>
            <a:br>
              <a:rPr lang="ru-RU" sz="18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endParaRPr lang="ru-RU" sz="2400" b="1" dirty="0"/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3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G:\лето тропа\обрезка фото\photofacefun_com_156318029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268760"/>
            <a:ext cx="3600400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user\Desktop\photofacefun_com_1563366597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60848"/>
            <a:ext cx="3024336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C:\Users\user\Desktop\ЗНАКИ\az4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676" y="5627377"/>
            <a:ext cx="1411635" cy="846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7" descr="C:\Users\user\Desktop\ЗНАКИ\tree-icon-png-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5552" y="5517232"/>
            <a:ext cx="1067272" cy="106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5" descr="C:\Users\user\Desktop\sl-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832" y="5575491"/>
            <a:ext cx="1388144" cy="88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" descr="C:\Users\user\Desktop\ЗНАКИ\Ухаживайте_за_деревьями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081" y="5544903"/>
            <a:ext cx="982274" cy="91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1232d4646d789cbca6e5e95af5a3473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793" y="5606325"/>
            <a:ext cx="885453" cy="79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user\Desktop\stop-cutting-down-trees-sign-vector-1717300 — копия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228" y="5528657"/>
            <a:ext cx="946076" cy="102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1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Autofit/>
          </a:bodyPr>
          <a:lstStyle/>
          <a:p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МБДОУ «ДЕТСКИЙ САД № 35»</a:t>
            </a: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800" dirty="0" smtClean="0">
                <a:latin typeface="+mn-lt"/>
              </a:rPr>
              <a:t>Экологический объект</a:t>
            </a:r>
            <a:br>
              <a:rPr lang="ru-RU" sz="1800" dirty="0" smtClean="0">
                <a:latin typeface="+mn-lt"/>
              </a:rPr>
            </a:br>
            <a:r>
              <a:rPr lang="ru-RU" sz="1800" b="1" dirty="0" smtClean="0"/>
              <a:t>«ТУЯ»</a:t>
            </a:r>
            <a:br>
              <a:rPr lang="ru-RU" sz="18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endParaRPr lang="ru-RU" sz="2400" b="1" dirty="0"/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3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C:\Users\user\Desktop\ЗНАКИ\az41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676" y="5627377"/>
            <a:ext cx="1411635" cy="846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7" descr="C:\Users\user\Desktop\ЗНАКИ\tree-icon-png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5552" y="5517232"/>
            <a:ext cx="1067272" cy="106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5" descr="C:\Users\user\Desktop\sl-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832" y="5575491"/>
            <a:ext cx="1388144" cy="88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" descr="C:\Users\user\Desktop\ЗНАКИ\Ухаживайте_за_деревьями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081" y="5544903"/>
            <a:ext cx="982274" cy="91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1232d4646d789cbca6e5e95af5a3473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793" y="5606325"/>
            <a:ext cx="885453" cy="79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user\Desktop\stop-cutting-down-trees-sign-vector-1717300 — копия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228" y="5528657"/>
            <a:ext cx="946076" cy="102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G:\лето тропа\обрезка фото\photofacefun_com_1563183891.jpg"/>
          <p:cNvPicPr>
            <a:picLocks noGrp="1" noChangeAspect="1" noChangeArrowheads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99126" y="1709367"/>
            <a:ext cx="4356183" cy="3319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user\Desktop\big_thuja-zapadnaya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030" y="2132856"/>
            <a:ext cx="2016968" cy="2689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user\Desktop\s1200 (1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162" y="1087487"/>
            <a:ext cx="1998911" cy="209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esktop\birdhouse-with-bird-circle-icon-vector-8846764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675" y="3476119"/>
            <a:ext cx="1543883" cy="1667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993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D26900"/>
      </a:hlink>
      <a:folHlink>
        <a:srgbClr val="FBD5B5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1076</TotalTime>
  <Words>403</Words>
  <Application>Microsoft Office PowerPoint</Application>
  <PresentationFormat>Экран (4:3)</PresentationFormat>
  <Paragraphs>237</Paragraphs>
  <Slides>70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70</vt:i4>
      </vt:variant>
    </vt:vector>
  </HeadingPairs>
  <TitlesOfParts>
    <vt:vector size="71" baseType="lpstr">
      <vt:lpstr>Тема Office</vt:lpstr>
      <vt:lpstr>Презентация PowerPoint</vt:lpstr>
      <vt:lpstr>МБДОУ «Детский сад № 35» присмотра и оздоровления ЭКОЛОГИЧЕСКАЯ  ТРОПА  Деда Природоведа  </vt:lpstr>
      <vt:lpstr> МБДОУ «ДЕТСКИЙ САД № 35» Экологический объект «МАЛЕНЬКИЙ ПРУДИК»  </vt:lpstr>
      <vt:lpstr> МБДОУ «ДЕТСКИЙ САД № 35» Экологический объект «АЛЬПИНАРИЙ» </vt:lpstr>
      <vt:lpstr> МБДОУ «ДЕТСКИЙ САД № 35» Экологический объект Система знаков для детей  </vt:lpstr>
      <vt:lpstr> МБДОУ «ДЕТСКИЙ САД № 35» Экологический объект «МЕТЕОПЛОЩАДКА» </vt:lpstr>
      <vt:lpstr> МБДОУ «ДЕТСКИЙ САД № 35» Экологический объект «ПТИЧИЙ СТОЛБ» </vt:lpstr>
      <vt:lpstr> МБДОУ «ДЕТСКИЙ САД № 35» Экологический объект «СОСНА»  </vt:lpstr>
      <vt:lpstr> МБДОУ «ДЕТСКИЙ САД № 35» Экологический объект «ТУЯ»  </vt:lpstr>
      <vt:lpstr> МБДОУ «ДЕТСКИЙ САД № 35» Экологический объект «ТУЯ»  </vt:lpstr>
      <vt:lpstr> МБДОУ «ДЕТСКИЙ САД № 35» Экологический объект ЦВЕТУЩИЙ КУСТАРНИК  «ГОРТЕНЗИЯ» </vt:lpstr>
      <vt:lpstr> МБДОУ «ДЕТСКИЙ САД № 35» Экологический объект  </vt:lpstr>
      <vt:lpstr> МБДОУ «ДЕТСКИЙ САД № 35» Экологические  объекты ЯГОДНЫЕ  КУСТАРНИКИ  «ЧЕРНАЯ  И  КРАСНАЯ СМОРОДИНА»  </vt:lpstr>
      <vt:lpstr> МБДОУ «ДЕТСКИЙ САД № 35» Экологический объект «АЙВА» </vt:lpstr>
      <vt:lpstr> МБДОУ «ДЕТСКИЙ САД № 35» Экологический объект «КАМЕННЫЕ ЗАМКИ» </vt:lpstr>
      <vt:lpstr> МБДОУ «ДЕТСКИЙ САД № 35» Экологический объект «ЛИПОВАЯ АЛЛЕЯ»  </vt:lpstr>
      <vt:lpstr> МБДОУ «ДЕТСКИЙ САД № 35» Экологический объект ДЕРЕВО «ЛИПА»  </vt:lpstr>
      <vt:lpstr> МБДОУ «ДЕТСКИЙ САД № 35» Экологический объект «СКАЗОЧНОЕ ПТИЧЬЕ ДЕРЕВО» </vt:lpstr>
      <vt:lpstr> МБДОУ «ДЕТСКИЙ САД № 35»  ЗНАКОМЬТЕСЬ!     ХОЗЯИН ТРОПЫ -  Дед  Природовед </vt:lpstr>
      <vt:lpstr> МБДОУ «ДЕТСКИЙ САД № 35» Экологический объект  </vt:lpstr>
      <vt:lpstr> МБДОУ «ДЕТСКИЙ САД № 35» Экологический объект «Камень, поросший мхом» </vt:lpstr>
      <vt:lpstr> МБДОУ «ДЕТСКИЙ САД № 35» Экологический объект «ГРИБНОЙ ПЕНЬ» </vt:lpstr>
      <vt:lpstr> МБДОУ «ДЕТСКИЙ САД № 35» Экологический объект «ИСКУССТВЕННЫЙ  ВОДОЁМ»  </vt:lpstr>
      <vt:lpstr> МБДОУ «ДЕТСКИЙ САД № 35» Экологический объект «ТРОПА  ЗДОРОВЬЯ»  </vt:lpstr>
      <vt:lpstr> МБДОУ «ДЕТСКИЙ САД № 35» Экологический объект  </vt:lpstr>
      <vt:lpstr> МБДОУ «ДЕТСКИЙ САД № 35» Экологический объект  </vt:lpstr>
      <vt:lpstr> МБДОУ «ДЕТСКИЙ САД № 35» Экологический объект  </vt:lpstr>
      <vt:lpstr> МБДОУ «ДЕТСКИЙ САД № 35» Экологический объект  </vt:lpstr>
      <vt:lpstr> МБДОУ «ДЕТСКИЙ САД № 35» Экологический объект  </vt:lpstr>
      <vt:lpstr> МБДОУ «ДЕТСКИЙ САД № 35» Экологический объект  </vt:lpstr>
      <vt:lpstr> МБДОУ «ДЕТСКИЙ САД № 35» Экологический объект  </vt:lpstr>
      <vt:lpstr> МБДОУ «ДЕТСКИЙ САД № 35» Экологический объект  </vt:lpstr>
      <vt:lpstr> МБДОУ «ДЕТСКИЙ САД № 35» Экологический объект  </vt:lpstr>
      <vt:lpstr> МБДОУ «ДЕТСКИЙ САД № 35» Экологический объект  </vt:lpstr>
      <vt:lpstr> МБДОУ «ДЕТСКИЙ САД № 35» Экологический объект  </vt:lpstr>
      <vt:lpstr> МБДОУ «ДЕТСКИЙ САД № 35» Экологический объект  </vt:lpstr>
      <vt:lpstr> МБДОУ «ДЕТСКИЙ САД № 35» Экологический объект  </vt:lpstr>
      <vt:lpstr> МБДОУ «ДЕТСКИЙ САД № 35» Экологический объект  </vt:lpstr>
      <vt:lpstr> МБДОУ «ДЕТСКИЙ САД № 35» Экологический объект  </vt:lpstr>
      <vt:lpstr> МБДОУ «ДЕТСКИЙ САД № 35» Экологический объект  </vt:lpstr>
      <vt:lpstr> МБДОУ «ДЕТСКИЙ САД № 35» Экологический объект  </vt:lpstr>
      <vt:lpstr> МБДОУ «ДЕТСКИЙ САД № 35» Экологический объект  </vt:lpstr>
      <vt:lpstr> МБДОУ «ДЕТСКИЙ САД № 35» Экологический объект  </vt:lpstr>
      <vt:lpstr> МБДОУ «ДЕТСКИЙ САД № 35» Экологический объект  </vt:lpstr>
      <vt:lpstr> МБДОУ «ДЕТСКИЙ САД № 35» Экологический объект «БЕРЁЗА» </vt:lpstr>
      <vt:lpstr> МБДОУ «ДЕТСКИЙ САД № 35» Экологический объект  </vt:lpstr>
      <vt:lpstr> МБДОУ «ДЕТСКИЙ САД № 35» Экологический объект  </vt:lpstr>
      <vt:lpstr> МБДОУ «ДЕТСКИЙ САД № 35» Экологический объект  </vt:lpstr>
      <vt:lpstr> МБДОУ «ДЕТСКИЙ САД № 35» Экологический объект  </vt:lpstr>
      <vt:lpstr> МБДОУ «ДЕТСКИЙ САД № 35» Экологический объект  </vt:lpstr>
      <vt:lpstr> МБДОУ «ДЕТСКИЙ САД № 35» Экологический объект  </vt:lpstr>
      <vt:lpstr> МБДОУ «ДЕТСКИЙ САД № 35» Экологический объект  </vt:lpstr>
      <vt:lpstr> МБДОУ «ДЕТСКИЙ САД № 35» Экологический объект  </vt:lpstr>
      <vt:lpstr> МБДОУ «ДЕТСКИЙ САД № 35» Экологический объект  </vt:lpstr>
      <vt:lpstr>  МБДОУ «ДЕТСКИЙ САД № 35» Экологический объект МУЗЕЙ ПОД ОТКРЫТЫМ НЕБОМ  «ПОЛЯНКА ПНЕЙ»  </vt:lpstr>
      <vt:lpstr> МБДОУ «ДЕТСКИЙ САД № 35» Экологический объект  </vt:lpstr>
      <vt:lpstr> МБДОУ «ДЕТСКИЙ САД № 35» Экологический объект  </vt:lpstr>
      <vt:lpstr> МБДОУ «ДЕТСКИЙ САД № 35» Экологический объект  </vt:lpstr>
      <vt:lpstr> МБДОУ «ДЕТСКИЙ САД № 35» Экологический объект  </vt:lpstr>
      <vt:lpstr> МБДОУ «ДЕТСКИЙ САД № 35» Экологический объект  </vt:lpstr>
      <vt:lpstr> МБДОУ «ДЕТСКИЙ САД № 35» Экологический объект  </vt:lpstr>
      <vt:lpstr> МБДОУ «ДЕТСКИЙ САД № 35» Экологический объект  </vt:lpstr>
      <vt:lpstr> МБДОУ «ДЕТСКИЙ САД № 35» Экологический объект  </vt:lpstr>
      <vt:lpstr> МБДОУ «ДЕТСКИЙ САД № 35» Экологический объект  </vt:lpstr>
      <vt:lpstr> МБДОУ «ДЕТСКИЙ САД № 35» Экологический объект  </vt:lpstr>
      <vt:lpstr> МБДОУ «ДЕТСКИЙ САД № 35» Экологический объект «ЛЕСНАЯ  АПТЕКА»  </vt:lpstr>
      <vt:lpstr> МБДОУ «ДЕТСКИЙ САД № 35» Экологический объект  </vt:lpstr>
      <vt:lpstr> МБДОУ «ДЕТСКИЙ САД № 35» Экологический объект  </vt:lpstr>
      <vt:lpstr> МБДОУ «ДЕТСКИЙ САД № 35» Экологический объект  </vt:lpstr>
      <vt:lpstr> МБДОУ «ДЕТСКИЙ САД № 35» Экологический объект  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user</cp:lastModifiedBy>
  <cp:revision>67</cp:revision>
  <cp:lastPrinted>2019-07-17T17:26:21Z</cp:lastPrinted>
  <dcterms:created xsi:type="dcterms:W3CDTF">2013-08-23T08:38:35Z</dcterms:created>
  <dcterms:modified xsi:type="dcterms:W3CDTF">2019-08-02T12:21:57Z</dcterms:modified>
</cp:coreProperties>
</file>