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3" r:id="rId4"/>
    <p:sldId id="262" r:id="rId5"/>
    <p:sldId id="258" r:id="rId6"/>
    <p:sldId id="268" r:id="rId7"/>
    <p:sldId id="270" r:id="rId8"/>
    <p:sldId id="269" r:id="rId9"/>
    <p:sldId id="263" r:id="rId10"/>
    <p:sldId id="264" r:id="rId11"/>
    <p:sldId id="301" r:id="rId12"/>
    <p:sldId id="302" r:id="rId13"/>
    <p:sldId id="271" r:id="rId14"/>
    <p:sldId id="272" r:id="rId15"/>
    <p:sldId id="273" r:id="rId16"/>
    <p:sldId id="279" r:id="rId17"/>
    <p:sldId id="278" r:id="rId18"/>
    <p:sldId id="277" r:id="rId19"/>
    <p:sldId id="274" r:id="rId20"/>
    <p:sldId id="275" r:id="rId21"/>
    <p:sldId id="265" r:id="rId22"/>
    <p:sldId id="260" r:id="rId23"/>
    <p:sldId id="266" r:id="rId24"/>
    <p:sldId id="267" r:id="rId25"/>
    <p:sldId id="281" r:id="rId26"/>
    <p:sldId id="286" r:id="rId27"/>
    <p:sldId id="285" r:id="rId28"/>
    <p:sldId id="284" r:id="rId29"/>
    <p:sldId id="282" r:id="rId30"/>
    <p:sldId id="287" r:id="rId31"/>
    <p:sldId id="300" r:id="rId32"/>
    <p:sldId id="291" r:id="rId33"/>
    <p:sldId id="290" r:id="rId34"/>
    <p:sldId id="289" r:id="rId35"/>
    <p:sldId id="288" r:id="rId36"/>
    <p:sldId id="293" r:id="rId37"/>
    <p:sldId id="292" r:id="rId38"/>
    <p:sldId id="294" r:id="rId39"/>
    <p:sldId id="297" r:id="rId40"/>
    <p:sldId id="299" r:id="rId41"/>
    <p:sldId id="261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6" d="100"/>
          <a:sy n="96" d="100"/>
        </p:scale>
        <p:origin x="-5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C1EE0-8D99-4B45-BC83-EA883DC868E2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87EDE-CA42-48E9-8B4D-60BBFFDA2C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96DEB-5E04-465C-AAEB-D608A7974288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BEE34-6596-4374-9047-0ED4220D34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8E405-3FEF-48BC-BAE1-4C37510F498B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E579-AF50-4E79-ADE2-1436BB846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64610-0753-40C7-8DB9-9A04F8096F55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4D9B4-1B22-431A-A25B-34AA96DCD3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4D3AE-79B0-49BF-8CC5-5138CDE8AC8E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41FC1-E4C8-4864-B2ED-2829D5D282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CCFFFF"/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E74E69-7CD1-42E1-B4C5-0ECA2BCFFBA1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568125-B081-42A8-B60C-FA3650FCBC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hyperlink" Target="http://i072.radikal.ru/1201/c5/ecb4031e37cd.gif" TargetMode="External"/><Relationship Id="rId18" Type="http://schemas.openxmlformats.org/officeDocument/2006/relationships/image" Target="../media/image102.png"/><Relationship Id="rId26" Type="http://schemas.openxmlformats.org/officeDocument/2006/relationships/hyperlink" Target="http://s014.radikal.ru/i326/1201/a1/386da46faaeb.gif" TargetMode="External"/><Relationship Id="rId3" Type="http://schemas.openxmlformats.org/officeDocument/2006/relationships/hyperlink" Target="http://img-fotki.yandex.ru/get/6733/134091466.195/0_fe7f9_3e19977b_orig" TargetMode="External"/><Relationship Id="rId21" Type="http://schemas.openxmlformats.org/officeDocument/2006/relationships/image" Target="../media/image104.png"/><Relationship Id="rId7" Type="http://schemas.openxmlformats.org/officeDocument/2006/relationships/hyperlink" Target="http://www.art-apple.ru/albums/vector_flowers/9381760.jpg" TargetMode="External"/><Relationship Id="rId12" Type="http://schemas.openxmlformats.org/officeDocument/2006/relationships/image" Target="../media/image100.png"/><Relationship Id="rId17" Type="http://schemas.openxmlformats.org/officeDocument/2006/relationships/hyperlink" Target="http://priroda.inc.ru/animation/bebi/baby30.gif" TargetMode="External"/><Relationship Id="rId25" Type="http://schemas.openxmlformats.org/officeDocument/2006/relationships/image" Target="../media/image106.png"/><Relationship Id="rId2" Type="http://schemas.openxmlformats.org/officeDocument/2006/relationships/image" Target="../media/image96.png"/><Relationship Id="rId16" Type="http://schemas.openxmlformats.org/officeDocument/2006/relationships/image" Target="../media/image9.gif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11" Type="http://schemas.openxmlformats.org/officeDocument/2006/relationships/hyperlink" Target="http://img-fotki.yandex.ru/get/6437/134091466.5c/0_a01d9_415b13cb_M.png" TargetMode="External"/><Relationship Id="rId24" Type="http://schemas.openxmlformats.org/officeDocument/2006/relationships/hyperlink" Target="http://s018.radikal.ru/i521/1201/f6/551f743ee188.gif" TargetMode="External"/><Relationship Id="rId5" Type="http://schemas.openxmlformats.org/officeDocument/2006/relationships/hyperlink" Target="http://s44.radikal.ru/i105/1108/8c/6541d46a5900t.jpg" TargetMode="External"/><Relationship Id="rId15" Type="http://schemas.openxmlformats.org/officeDocument/2006/relationships/hyperlink" Target="http://s012.radikal.ru/i321/1201/cb/42373f9d2983.gif" TargetMode="External"/><Relationship Id="rId23" Type="http://schemas.openxmlformats.org/officeDocument/2006/relationships/image" Target="../media/image105.png"/><Relationship Id="rId28" Type="http://schemas.openxmlformats.org/officeDocument/2006/relationships/hyperlink" Target="http://ug-mama.ru/lines/im_line/8bc5751b36aa55b03faa72cd4305b5eb_1329683174.png" TargetMode="External"/><Relationship Id="rId10" Type="http://schemas.openxmlformats.org/officeDocument/2006/relationships/image" Target="../media/image13.png"/><Relationship Id="rId19" Type="http://schemas.openxmlformats.org/officeDocument/2006/relationships/hyperlink" Target="http://s018.radikal.ru/i514/1201/da/4db66d823c0a.gif" TargetMode="External"/><Relationship Id="rId4" Type="http://schemas.openxmlformats.org/officeDocument/2006/relationships/image" Target="../media/image97.jpeg"/><Relationship Id="rId9" Type="http://schemas.openxmlformats.org/officeDocument/2006/relationships/hyperlink" Target="http://img-fotki.yandex.ru/get/5635/20573769.1b/0_89604_568ac41e_M.png" TargetMode="External"/><Relationship Id="rId14" Type="http://schemas.openxmlformats.org/officeDocument/2006/relationships/image" Target="../media/image101.png"/><Relationship Id="rId22" Type="http://schemas.openxmlformats.org/officeDocument/2006/relationships/hyperlink" Target="http://s018.radikal.ru/i524/1201/3e/ec75d3390f56.gif" TargetMode="External"/><Relationship Id="rId27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908720"/>
            <a:ext cx="5328592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i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Виртуальная экскурсия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Предметно- развивающая среда </a:t>
            </a:r>
            <a:endParaRPr lang="ru-RU" sz="32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547813" y="4000504"/>
            <a:ext cx="5524517" cy="2286016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429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Старше-подготовительная</a:t>
            </a:r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группа</a:t>
            </a:r>
          </a:p>
          <a:p>
            <a:pPr marL="3429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МБДОУ «Детский сад № 35»</a:t>
            </a:r>
          </a:p>
          <a:p>
            <a:pPr marL="3429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Воспитатели:</a:t>
            </a:r>
          </a:p>
          <a:p>
            <a:pPr marL="3429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Мелёхина</a:t>
            </a:r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Е.А.</a:t>
            </a:r>
          </a:p>
          <a:p>
            <a:pPr marL="3429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Скворцова  .В.</a:t>
            </a:r>
            <a:endParaRPr lang="ru-RU" sz="80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Desktop\разв среда наша 16\DSCN1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437587" y="1223349"/>
            <a:ext cx="5786454" cy="433984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214422"/>
            <a:ext cx="3200352" cy="426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УГОЛОК БЕЗОПАСНОСТИ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admin\Desktop\разв среда наша 16\DSCN1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5" y="214291"/>
            <a:ext cx="5929354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admin\Desktop\разв среда наша 16\DSCN1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1"/>
            <a:ext cx="4857785" cy="3643338"/>
          </a:xfrm>
          <a:prstGeom prst="rect">
            <a:avLst/>
          </a:prstGeom>
          <a:noFill/>
        </p:spPr>
      </p:pic>
      <p:pic>
        <p:nvPicPr>
          <p:cNvPr id="51203" name="Picture 3" descr="C:\Users\admin\Desktop\разв среда наша 16\DSCN1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643182"/>
            <a:ext cx="5405983" cy="4054487"/>
          </a:xfrm>
          <a:prstGeom prst="rect">
            <a:avLst/>
          </a:prstGeom>
          <a:noFill/>
        </p:spPr>
      </p:pic>
      <p:pic>
        <p:nvPicPr>
          <p:cNvPr id="51204" name="Picture 4" descr="C:\Users\admin\Desktop\разв среда наша 16\DSCN13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479662" y="378198"/>
            <a:ext cx="2882897" cy="2697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разв среда наша 16\DSCN1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6786610" cy="508995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ru-RU" sz="3200" dirty="0" smtClean="0">
                <a:solidFill>
                  <a:schemeClr val="bg1">
                    <a:lumMod val="75000"/>
                  </a:schemeClr>
                </a:solidFill>
              </a:rPr>
              <a:t>ЦЕНТР ЭКСПЕРИМЕНТИРОВАНИЯ</a:t>
            </a:r>
            <a:endParaRPr lang="ru-RU" sz="3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разв среда наша 16\DSCN1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928802"/>
            <a:ext cx="6242050" cy="4681537"/>
          </a:xfrm>
          <a:prstGeom prst="rect">
            <a:avLst/>
          </a:prstGeom>
          <a:noFill/>
        </p:spPr>
      </p:pic>
      <p:pic>
        <p:nvPicPr>
          <p:cNvPr id="29698" name="Picture 2" descr="C:\Users\admin\Desktop\разв среда наша 16\DSCN1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423098" y="1065985"/>
            <a:ext cx="6242050" cy="468153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bg1">
                    <a:lumMod val="10000"/>
                  </a:schemeClr>
                </a:solidFill>
              </a:rPr>
              <a:t>МАТЕРИАЛЫ,ПОСОБИЯ ДЛЯ ЭКСПЕРИМЕНТОВ И ПРОЕКТИРОВАНИЯ</a:t>
            </a:r>
            <a:endParaRPr lang="ru-RU" sz="28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admin\Desktop\разв среда наша 16\DSCN1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565974" y="1208861"/>
            <a:ext cx="6242050" cy="4681537"/>
          </a:xfrm>
          <a:prstGeom prst="rect">
            <a:avLst/>
          </a:prstGeom>
          <a:noFill/>
        </p:spPr>
      </p:pic>
      <p:pic>
        <p:nvPicPr>
          <p:cNvPr id="30724" name="Picture 4" descr="C:\Users\admin\Desktop\разв среда наша 16\DSCN1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9019" y="0"/>
            <a:ext cx="5024981" cy="3768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C:\Users\admin\Desktop\разв среда наша 16\DSCN1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256089" y="2030395"/>
            <a:ext cx="5099045" cy="4038596"/>
          </a:xfrm>
          <a:prstGeom prst="rect">
            <a:avLst/>
          </a:prstGeom>
          <a:noFill/>
        </p:spPr>
      </p:pic>
      <p:pic>
        <p:nvPicPr>
          <p:cNvPr id="28676" name="Picture 4" descr="C:\Users\admin\Desktop\разв среда наша 16\DSCN1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9"/>
            <a:ext cx="5238787" cy="3929090"/>
          </a:xfrm>
          <a:prstGeom prst="rect">
            <a:avLst/>
          </a:prstGeom>
          <a:noFill/>
        </p:spPr>
      </p:pic>
      <p:pic>
        <p:nvPicPr>
          <p:cNvPr id="28678" name="Picture 6" descr="C:\Users\admin\Desktop\разв среда наша 16\DSCN1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0033" y="285728"/>
            <a:ext cx="3763967" cy="2822975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РАЗНООБРАЗНЫЙ МИР ПРИРОДЫ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разв среда наша 16\DSCN1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50975" y="1087438"/>
            <a:ext cx="6242050" cy="468153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ПРИРОДЫ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\Desktop\разв среда наша 16\DSCN1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7050115" cy="528758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МАКЕТЫ,ЭНЦИКЛОПЕДИИ,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НАСТОЛЬНЫЕ ИГРЫ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esktop\разв среда наша 16\DSCN1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05728" y="1065985"/>
            <a:ext cx="6242050" cy="468153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admin\Desktop\разв среда наша 16\DSCN137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0" y="976313"/>
            <a:ext cx="5524500" cy="4143375"/>
          </a:xfrm>
          <a:prstGeom prst="rect">
            <a:avLst/>
          </a:prstGeom>
          <a:noFill/>
        </p:spPr>
      </p:pic>
      <p:pic>
        <p:nvPicPr>
          <p:cNvPr id="8197" name="Picture 5" descr="C:\Users\admin\Desktop\разв среда наша 16\DSCN13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85728"/>
            <a:ext cx="3836974" cy="3714776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ТВОРЧЕСТВА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min\Desktop\разв среда наша 16\DSCN1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494536" y="994547"/>
            <a:ext cx="6242050" cy="4681537"/>
          </a:xfrm>
          <a:prstGeom prst="rect">
            <a:avLst/>
          </a:prstGeom>
          <a:noFill/>
        </p:spPr>
      </p:pic>
      <p:pic>
        <p:nvPicPr>
          <p:cNvPr id="34819" name="Picture 3" descr="C:\Users\admin\Desktop\разв среда наша 16\DSCN14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14290"/>
            <a:ext cx="4643978" cy="3482983"/>
          </a:xfrm>
          <a:prstGeom prst="rect">
            <a:avLst/>
          </a:prstGeom>
          <a:noFill/>
        </p:spPr>
      </p:pic>
      <p:pic>
        <p:nvPicPr>
          <p:cNvPr id="34820" name="Picture 4" descr="C:\Users\admin\Desktop\разв среда наша 16\DSCN14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786190"/>
            <a:ext cx="3621091" cy="271581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МУЗЫКАЛЬНЫЙ УГОЛОК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admin\Desktop\разв среда наша 16\DSCN1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494536" y="1065985"/>
            <a:ext cx="6242050" cy="4681537"/>
          </a:xfrm>
          <a:prstGeom prst="rect">
            <a:avLst/>
          </a:prstGeom>
          <a:noFill/>
        </p:spPr>
      </p:pic>
      <p:pic>
        <p:nvPicPr>
          <p:cNvPr id="24581" name="Picture 5" descr="C:\Users\admin\Desktop\разв среда наша 16\DSCN1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593004" y="693616"/>
            <a:ext cx="2691603" cy="2018702"/>
          </a:xfrm>
          <a:prstGeom prst="rect">
            <a:avLst/>
          </a:prstGeom>
          <a:noFill/>
        </p:spPr>
      </p:pic>
      <p:pic>
        <p:nvPicPr>
          <p:cNvPr id="24582" name="Picture 6" descr="C:\Users\admin\Desktop\разв среда наша 16\DSCN1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637390" y="3577926"/>
            <a:ext cx="2905917" cy="217943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УГОЛОК РОССИИ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разв среда наша 16\DSCN1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1950" y="928670"/>
            <a:ext cx="6242050" cy="5268933"/>
          </a:xfrm>
          <a:prstGeom prst="rect">
            <a:avLst/>
          </a:prstGeom>
          <a:noFill/>
        </p:spPr>
      </p:pic>
      <p:pic>
        <p:nvPicPr>
          <p:cNvPr id="11265" name="Picture 1" descr="C:\Users\admin\Desktop\разв среда наша 16\DSCN1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494536" y="1208861"/>
            <a:ext cx="6242050" cy="468153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РАЗВИТИЕ ИГРОВОЙ ДЕЯТЕЛЬНОСТИ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разв среда наша 16\DSCN1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092807" y="1336559"/>
            <a:ext cx="4406114" cy="3304585"/>
          </a:xfrm>
          <a:prstGeom prst="rect">
            <a:avLst/>
          </a:prstGeom>
          <a:noFill/>
        </p:spPr>
      </p:pic>
      <p:pic>
        <p:nvPicPr>
          <p:cNvPr id="25603" name="Picture 3" descr="C:\Users\admin\Desktop\разв среда наша 16\DSCN1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5049851" cy="3787388"/>
          </a:xfrm>
          <a:prstGeom prst="rect">
            <a:avLst/>
          </a:prstGeom>
          <a:noFill/>
        </p:spPr>
      </p:pic>
      <p:pic>
        <p:nvPicPr>
          <p:cNvPr id="25604" name="Picture 4" descr="C:\Users\admin\Desktop\разв среда наша 16\DSCN14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857628"/>
            <a:ext cx="3549653" cy="2662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admin\Desktop\разв среда наша 16\DSCN1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4083" y="2500306"/>
            <a:ext cx="5549917" cy="4162437"/>
          </a:xfrm>
          <a:prstGeom prst="rect">
            <a:avLst/>
          </a:prstGeom>
          <a:noFill/>
        </p:spPr>
      </p:pic>
      <p:pic>
        <p:nvPicPr>
          <p:cNvPr id="26626" name="Picture 2" descr="C:\Users\admin\Desktop\разв среда наша 16\DSCN1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6242050" cy="468153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ЦЕНТР НАСТРОЕНИЯ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dmin\Desktop\разв среда наша 16\DSCN1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1950" y="1857364"/>
            <a:ext cx="6242050" cy="4681537"/>
          </a:xfrm>
          <a:prstGeom prst="rect">
            <a:avLst/>
          </a:prstGeom>
          <a:noFill/>
        </p:spPr>
      </p:pic>
      <p:pic>
        <p:nvPicPr>
          <p:cNvPr id="36867" name="Picture 3" descr="C:\Users\admin\Desktop\разв среда наша 16\DSCN1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"/>
            <a:ext cx="5238755" cy="3929066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ТЕАТРАЛИЗОВАННЫЕ ИГРЫ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min\Desktop\разв среда наша 16\DSCN14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50975" y="1087438"/>
            <a:ext cx="6242050" cy="468153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ТЕАТРАЛЬНЫЙ ЦЕНТР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dmin\Desktop\разв среда наша 16\DSCN1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57166"/>
            <a:ext cx="6242050" cy="4681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dmin\Desktop\разв среда наша 16\DSCN1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000240"/>
            <a:ext cx="6242050" cy="4681537"/>
          </a:xfrm>
          <a:prstGeom prst="rect">
            <a:avLst/>
          </a:prstGeom>
          <a:noFill/>
        </p:spPr>
      </p:pic>
      <p:pic>
        <p:nvPicPr>
          <p:cNvPr id="38915" name="Picture 3" descr="C:\Users\admin\Desktop\разв среда наша 16\DSCN1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4714907" cy="3536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dmin\Desktop\разв среда наша 16\DSCN1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6242050" cy="4681537"/>
          </a:xfrm>
          <a:prstGeom prst="rect">
            <a:avLst/>
          </a:prstGeom>
          <a:noFill/>
        </p:spPr>
      </p:pic>
      <p:pic>
        <p:nvPicPr>
          <p:cNvPr id="40963" name="Picture 3" descr="C:\Users\admin\Desktop\разв среда наша 16\DSCN1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714620"/>
            <a:ext cx="5049851" cy="378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C:\Users\admin\Desktop\разв среда наша 16\DSCN1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621492" y="1307676"/>
            <a:ext cx="6242050" cy="4198155"/>
          </a:xfrm>
          <a:prstGeom prst="rect">
            <a:avLst/>
          </a:prstGeom>
          <a:noFill/>
        </p:spPr>
      </p:pic>
      <p:pic>
        <p:nvPicPr>
          <p:cNvPr id="53252" name="Picture 4" descr="C:\Users\admin\Desktop\разв среда наша 16\DSCN1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455448" y="955459"/>
            <a:ext cx="5357850" cy="401838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ИГРЫ С ПЕСКОМ И ГЛИНОЙ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Desktop\разв среда наша 16\DSCN1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14290"/>
            <a:ext cx="6242050" cy="4681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dmin\Desktop\разв среда наша 16\DSCN1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57166"/>
            <a:ext cx="6715172" cy="468153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FF00"/>
                </a:solidFill>
              </a:rPr>
              <a:t>ЗНАКОМСТВО С ЭЛЕКТРОННЫМИ РЕСУРСАМИ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dmin\Desktop\разв среда наша 16\DSCN1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57166"/>
            <a:ext cx="6242050" cy="4681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dmin\Desktop\разв среда наша 16\DSCN1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00438"/>
            <a:ext cx="4241786" cy="3181339"/>
          </a:xfrm>
          <a:prstGeom prst="rect">
            <a:avLst/>
          </a:prstGeom>
          <a:noFill/>
        </p:spPr>
      </p:pic>
      <p:pic>
        <p:nvPicPr>
          <p:cNvPr id="44035" name="Picture 3" descr="C:\Users\admin\Desktop\разв среда наша 16\DSCN1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1"/>
            <a:ext cx="5715041" cy="4286280"/>
          </a:xfrm>
          <a:prstGeom prst="rect">
            <a:avLst/>
          </a:prstGeom>
          <a:noFill/>
        </p:spPr>
      </p:pic>
      <p:pic>
        <p:nvPicPr>
          <p:cNvPr id="44036" name="Picture 4" descr="C:\Users\admin\Desktop\разв среда наша 16\DSCN1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500042"/>
            <a:ext cx="3621091" cy="2715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dmin\Desktop\разв среда наша 16\DSCN7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192727" cy="3894545"/>
          </a:xfrm>
          <a:prstGeom prst="rect">
            <a:avLst/>
          </a:prstGeom>
          <a:noFill/>
        </p:spPr>
      </p:pic>
      <p:pic>
        <p:nvPicPr>
          <p:cNvPr id="45059" name="Picture 3" descr="C:\Users\admin\Desktop\разв среда наша 16\Фото-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928934"/>
            <a:ext cx="4238612" cy="3178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admin\Desktop\разв среда наша 16\DSCN1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265022" y="1950030"/>
            <a:ext cx="5313356" cy="3985017"/>
          </a:xfrm>
          <a:prstGeom prst="rect">
            <a:avLst/>
          </a:prstGeom>
          <a:noFill/>
        </p:spPr>
      </p:pic>
      <p:pic>
        <p:nvPicPr>
          <p:cNvPr id="46083" name="Picture 3" descr="C:\Users\admin\Desktop\разв среда наша 16\DSCN14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4527538" cy="3395653"/>
          </a:xfrm>
          <a:prstGeom prst="rect">
            <a:avLst/>
          </a:prstGeom>
          <a:noFill/>
        </p:spPr>
      </p:pic>
      <p:pic>
        <p:nvPicPr>
          <p:cNvPr id="46084" name="Picture 4" descr="C:\Users\admin\Desktop\разв среда наша 16\DSCN14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57166"/>
            <a:ext cx="3406777" cy="2555082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ЦЕНТР КОНСТРУИРОВАНИЯ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admin\Desktop\разв среда наша 16\DSCN1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268264"/>
            <a:ext cx="4456100" cy="3342075"/>
          </a:xfrm>
          <a:prstGeom prst="rect">
            <a:avLst/>
          </a:prstGeom>
          <a:noFill/>
        </p:spPr>
      </p:pic>
      <p:pic>
        <p:nvPicPr>
          <p:cNvPr id="47107" name="Picture 3" descr="C:\Users\admin\Desktop\разв среда наша 16\DSCN1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4264033" cy="3198024"/>
          </a:xfrm>
          <a:prstGeom prst="rect">
            <a:avLst/>
          </a:prstGeom>
          <a:noFill/>
        </p:spPr>
      </p:pic>
      <p:pic>
        <p:nvPicPr>
          <p:cNvPr id="47108" name="Picture 4" descr="C:\Users\admin\Desktop\разв среда наша 16\DSCN14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28"/>
            <a:ext cx="4646094" cy="3484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dmin\Desktop\разв среда наша 16\DSCN1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14290"/>
            <a:ext cx="6242050" cy="468153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КУКОЛЬНАЯ КОМНАТА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admin\Desktop\разв среда наша 16\DSCN13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6242050" cy="4681537"/>
          </a:xfrm>
          <a:prstGeom prst="rect">
            <a:avLst/>
          </a:prstGeom>
          <a:noFill/>
        </p:spPr>
      </p:pic>
      <p:pic>
        <p:nvPicPr>
          <p:cNvPr id="49155" name="Picture 3" descr="C:\Users\admin\Desktop\разв среда наша 16\DSCN1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89735"/>
            <a:ext cx="4027472" cy="3020604"/>
          </a:xfrm>
          <a:prstGeom prst="rect">
            <a:avLst/>
          </a:prstGeom>
          <a:noFill/>
        </p:spPr>
      </p:pic>
      <p:pic>
        <p:nvPicPr>
          <p:cNvPr id="49156" name="Picture 4" descr="C:\Users\admin\Desktop\разв среда наша 16\DSCN1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071546"/>
            <a:ext cx="2692397" cy="20192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КОСМИЧЕСКИЙ ЦЕНТР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admin\Desktop\разв среда наша 16\DSCN1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14290"/>
            <a:ext cx="5929354" cy="444701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bg1">
                    <a:lumMod val="10000"/>
                  </a:schemeClr>
                </a:solidFill>
              </a:rPr>
              <a:t>ДЕЯТЕЛЬНОСТЬ В МИНИ-МУЗЕЕ «РУССКАЯ ИЗБА»</a:t>
            </a:r>
            <a:endParaRPr lang="ru-RU" sz="3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разв среда наша 16\DSCN1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0420" y="214291"/>
            <a:ext cx="6096043" cy="457203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admin\Desktop\разв среда наша 16\DSCN08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6242050" cy="4681537"/>
          </a:xfrm>
          <a:prstGeom prst="rect">
            <a:avLst/>
          </a:prstGeom>
          <a:noFill/>
        </p:spPr>
      </p:pic>
      <p:pic>
        <p:nvPicPr>
          <p:cNvPr id="54275" name="Picture 3" descr="C:\Users\admin\Desktop\разв среда наша 16\DSCN0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000372"/>
            <a:ext cx="4906975" cy="3680231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77612" y="-253224"/>
            <a:ext cx="595323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Интернет ресурсы</a:t>
            </a:r>
          </a:p>
        </p:txBody>
      </p:sp>
      <p:pic>
        <p:nvPicPr>
          <p:cNvPr id="10243" name="Picture 2" descr="0_fe7f9_3e19977b_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18303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1835150" y="476250"/>
            <a:ext cx="17287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ea typeface="Calibri" pitchFamily="34" charset="0"/>
                <a:cs typeface="Times New Roman" pitchFamily="18" charset="0"/>
                <a:hlinkClick r:id="rId3"/>
              </a:rPr>
              <a:t>http://img-fotki.yandex.ru/get/6733/134091466.195/0_fe7f9_3e19977b_orig</a:t>
            </a:r>
            <a:endParaRPr lang="ru-RU">
              <a:ea typeface="Calibri" pitchFamily="34" charset="0"/>
            </a:endParaRPr>
          </a:p>
        </p:txBody>
      </p:sp>
      <p:pic>
        <p:nvPicPr>
          <p:cNvPr id="10245" name="Picture 4" descr="Скачать бесплатно книгу: Подборка схем для вышивки крестиком 18. Вышиваем бабочек. Автор подборки: Франко А И Год выпуска: 2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549275"/>
            <a:ext cx="10287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4572000" y="549275"/>
            <a:ext cx="122396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ea typeface="Calibri" pitchFamily="34" charset="0"/>
                <a:cs typeface="Times New Roman" pitchFamily="18" charset="0"/>
                <a:hlinkClick r:id="rId5"/>
              </a:rPr>
              <a:t>http://s44.radikal.ru/i105/1108/8c/6541d46a5900t.jpg</a:t>
            </a:r>
            <a:endParaRPr lang="ru-RU">
              <a:ea typeface="Calibri" pitchFamily="34" charset="0"/>
            </a:endParaRPr>
          </a:p>
        </p:txBody>
      </p:sp>
      <p:pic>
        <p:nvPicPr>
          <p:cNvPr id="10247" name="Picture 6" descr="0_a1a93_57fe433b_ori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4163" y="476250"/>
            <a:ext cx="10795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Rectangle 7"/>
          <p:cNvSpPr>
            <a:spLocks noChangeArrowheads="1"/>
          </p:cNvSpPr>
          <p:nvPr/>
        </p:nvSpPr>
        <p:spPr bwMode="auto">
          <a:xfrm>
            <a:off x="6300788" y="620713"/>
            <a:ext cx="12239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ea typeface="Calibri" pitchFamily="34" charset="0"/>
                <a:cs typeface="Times New Roman" pitchFamily="18" charset="0"/>
                <a:hlinkClick r:id="rId7"/>
              </a:rPr>
              <a:t>http://www.art-apple.ru/albums/vector_flowers/9381760.jpg</a:t>
            </a:r>
            <a:endParaRPr lang="ru-RU">
              <a:ea typeface="Calibri" pitchFamily="34" charset="0"/>
            </a:endParaRPr>
          </a:p>
        </p:txBody>
      </p:sp>
      <p:pic>
        <p:nvPicPr>
          <p:cNvPr id="10249" name="Picture 8" descr="0_89604_568ac41e_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51725" y="549275"/>
            <a:ext cx="7207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Rectangle 9"/>
          <p:cNvSpPr>
            <a:spLocks noChangeArrowheads="1"/>
          </p:cNvSpPr>
          <p:nvPr/>
        </p:nvSpPr>
        <p:spPr bwMode="auto">
          <a:xfrm>
            <a:off x="8170863" y="0"/>
            <a:ext cx="973137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ea typeface="Calibri" pitchFamily="34" charset="0"/>
                <a:cs typeface="Times New Roman" pitchFamily="18" charset="0"/>
                <a:hlinkClick r:id="rId9"/>
              </a:rPr>
              <a:t>http://img-fotki.yandex.ru/get/5635/20573769.1b/0_89604_568ac41e_M.png</a:t>
            </a:r>
            <a:endParaRPr lang="ru-RU">
              <a:ea typeface="Calibri" pitchFamily="34" charset="0"/>
            </a:endParaRPr>
          </a:p>
        </p:txBody>
      </p:sp>
      <p:pic>
        <p:nvPicPr>
          <p:cNvPr id="10251" name="Picture 10" descr="0_a01d9_415b13cb_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557338"/>
            <a:ext cx="17287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Rectangle 11"/>
          <p:cNvSpPr>
            <a:spLocks noChangeArrowheads="1"/>
          </p:cNvSpPr>
          <p:nvPr/>
        </p:nvSpPr>
        <p:spPr bwMode="auto">
          <a:xfrm>
            <a:off x="1692275" y="1196975"/>
            <a:ext cx="1547813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ea typeface="Calibri" pitchFamily="34" charset="0"/>
                <a:cs typeface="Times New Roman" pitchFamily="18" charset="0"/>
                <a:hlinkClick r:id="rId11"/>
              </a:rPr>
              <a:t>http://img-fotki.yandex.ru/get/6437/134091466.5c/0_a01d9_415b13cb_M.png</a:t>
            </a:r>
            <a:endParaRPr lang="ru-RU">
              <a:ea typeface="Calibri" pitchFamily="34" charset="0"/>
            </a:endParaRPr>
          </a:p>
        </p:txBody>
      </p:sp>
      <p:pic>
        <p:nvPicPr>
          <p:cNvPr id="10253" name="Picture 13" descr="ecb4031e37cd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2060575"/>
            <a:ext cx="90011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827088" y="2108200"/>
            <a:ext cx="936625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ea typeface="Calibri" pitchFamily="34" charset="0"/>
                <a:cs typeface="Times New Roman" pitchFamily="18" charset="0"/>
                <a:hlinkClick r:id="rId13"/>
              </a:rPr>
              <a:t>http://i072.radikal.ru/1201/c5/ecb4031e37cd.gif</a:t>
            </a:r>
            <a:endParaRPr lang="ru-RU">
              <a:ea typeface="Calibri" pitchFamily="34" charset="0"/>
            </a:endParaRPr>
          </a:p>
        </p:txBody>
      </p:sp>
      <p:pic>
        <p:nvPicPr>
          <p:cNvPr id="10255" name="Picture 15" descr="42373f9d298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19250" y="2060575"/>
            <a:ext cx="936625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2627313" y="2133600"/>
            <a:ext cx="10810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ea typeface="Calibri" pitchFamily="34" charset="0"/>
                <a:cs typeface="Times New Roman" pitchFamily="18" charset="0"/>
                <a:hlinkClick r:id="rId15"/>
              </a:rPr>
              <a:t>http://s012.radikal.ru/i321/1201/cb/42373f9d2983.gif</a:t>
            </a:r>
            <a:endParaRPr lang="ru-RU">
              <a:ea typeface="Calibri" pitchFamily="34" charset="0"/>
            </a:endParaRPr>
          </a:p>
        </p:txBody>
      </p:sp>
      <p:pic>
        <p:nvPicPr>
          <p:cNvPr id="10257" name="Picture 17" descr="baby30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635375" y="1341438"/>
            <a:ext cx="86518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4500563" y="1412875"/>
            <a:ext cx="10080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ea typeface="Calibri" pitchFamily="34" charset="0"/>
                <a:cs typeface="Times New Roman" pitchFamily="18" charset="0"/>
                <a:hlinkClick r:id="rId17"/>
              </a:rPr>
              <a:t>http://priroda.inc.ru/animation/bebi/baby30.gif</a:t>
            </a:r>
            <a:endParaRPr lang="ru-RU">
              <a:ea typeface="Calibri" pitchFamily="34" charset="0"/>
            </a:endParaRPr>
          </a:p>
        </p:txBody>
      </p:sp>
      <p:pic>
        <p:nvPicPr>
          <p:cNvPr id="10259" name="Picture 19" descr="4db66d823c0a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435600" y="1484313"/>
            <a:ext cx="100806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0" name="Rectangle 20"/>
          <p:cNvSpPr>
            <a:spLocks noChangeArrowheads="1"/>
          </p:cNvSpPr>
          <p:nvPr/>
        </p:nvSpPr>
        <p:spPr bwMode="auto">
          <a:xfrm>
            <a:off x="6516688" y="1316038"/>
            <a:ext cx="86360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ea typeface="Calibri" pitchFamily="34" charset="0"/>
                <a:cs typeface="Times New Roman" pitchFamily="18" charset="0"/>
                <a:hlinkClick r:id="rId19"/>
              </a:rPr>
              <a:t>http://s018.radikal.ru/i514/1201/da/4db66d823c0a.gif</a:t>
            </a:r>
            <a:endParaRPr lang="ru-RU">
              <a:ea typeface="Calibri" pitchFamily="34" charset="0"/>
            </a:endParaRPr>
          </a:p>
        </p:txBody>
      </p:sp>
      <p:pic>
        <p:nvPicPr>
          <p:cNvPr id="10261" name="Picture 21" descr="b9c0b6dd666b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635375" y="2133600"/>
            <a:ext cx="72072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2" name="Picture 22" descr="ec75d3390f56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435600" y="2276475"/>
            <a:ext cx="792163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3" name="Rectangle 23"/>
          <p:cNvSpPr>
            <a:spLocks noChangeArrowheads="1"/>
          </p:cNvSpPr>
          <p:nvPr/>
        </p:nvSpPr>
        <p:spPr bwMode="auto">
          <a:xfrm>
            <a:off x="6227763" y="2276475"/>
            <a:ext cx="11160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ea typeface="Calibri" pitchFamily="34" charset="0"/>
                <a:cs typeface="Times New Roman" pitchFamily="18" charset="0"/>
                <a:hlinkClick r:id="rId22"/>
              </a:rPr>
              <a:t>http://s018.radikal.ru/i524/1201/3e/ec75d3390f56.gif</a:t>
            </a:r>
            <a:endParaRPr lang="ru-RU">
              <a:ea typeface="Calibri" pitchFamily="34" charset="0"/>
            </a:endParaRPr>
          </a:p>
        </p:txBody>
      </p:sp>
      <p:pic>
        <p:nvPicPr>
          <p:cNvPr id="10264" name="Picture 24" descr="551f743ee188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380288" y="1557338"/>
            <a:ext cx="939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5" name="Rectangle 25"/>
          <p:cNvSpPr>
            <a:spLocks noChangeArrowheads="1"/>
          </p:cNvSpPr>
          <p:nvPr/>
        </p:nvSpPr>
        <p:spPr bwMode="auto">
          <a:xfrm>
            <a:off x="8315325" y="1341438"/>
            <a:ext cx="8286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ea typeface="Calibri" pitchFamily="34" charset="0"/>
                <a:cs typeface="Times New Roman" pitchFamily="18" charset="0"/>
                <a:hlinkClick r:id="rId24"/>
              </a:rPr>
              <a:t>http://s018.radikal.ru/i521/1201/f6/551f743ee188.gif</a:t>
            </a:r>
            <a:endParaRPr lang="ru-RU">
              <a:ea typeface="Calibri" pitchFamily="34" charset="0"/>
            </a:endParaRPr>
          </a:p>
        </p:txBody>
      </p:sp>
      <p:pic>
        <p:nvPicPr>
          <p:cNvPr id="10266" name="Picture 26" descr="386da46faaeb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3141663"/>
            <a:ext cx="849313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7" name="Rectangle 27"/>
          <p:cNvSpPr>
            <a:spLocks noChangeArrowheads="1"/>
          </p:cNvSpPr>
          <p:nvPr/>
        </p:nvSpPr>
        <p:spPr bwMode="auto">
          <a:xfrm>
            <a:off x="755650" y="3044825"/>
            <a:ext cx="8636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ea typeface="Calibri" pitchFamily="34" charset="0"/>
                <a:cs typeface="Times New Roman" pitchFamily="18" charset="0"/>
                <a:hlinkClick r:id="rId26"/>
              </a:rPr>
              <a:t>http://s014.radikal.ru/i326/1201/a1/386da46faaeb.gif</a:t>
            </a:r>
            <a:endParaRPr lang="ru-RU">
              <a:ea typeface="Calibri" pitchFamily="34" charset="0"/>
            </a:endParaRPr>
          </a:p>
        </p:txBody>
      </p:sp>
      <p:pic>
        <p:nvPicPr>
          <p:cNvPr id="10268" name="Picture 28" descr="Картинки/цветы/ромашки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619250" y="3213100"/>
            <a:ext cx="1728788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9" name="Rectangle 29"/>
          <p:cNvSpPr>
            <a:spLocks noChangeArrowheads="1"/>
          </p:cNvSpPr>
          <p:nvPr/>
        </p:nvSpPr>
        <p:spPr bwMode="auto">
          <a:xfrm>
            <a:off x="4356100" y="2205038"/>
            <a:ext cx="11525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ea typeface="Calibri" pitchFamily="34" charset="0"/>
                <a:cs typeface="Times New Roman" pitchFamily="18" charset="0"/>
                <a:hlinkClick r:id="rId26"/>
              </a:rPr>
              <a:t>http://s014.radikal.ru/i326/1201/a1/386da46faaeb.gif</a:t>
            </a:r>
            <a:endParaRPr lang="ru-RU">
              <a:ea typeface="Calibri" pitchFamily="34" charset="0"/>
            </a:endParaRPr>
          </a:p>
        </p:txBody>
      </p:sp>
      <p:sp>
        <p:nvSpPr>
          <p:cNvPr id="10270" name="Rectangle 31"/>
          <p:cNvSpPr>
            <a:spLocks noChangeArrowheads="1"/>
          </p:cNvSpPr>
          <p:nvPr/>
        </p:nvSpPr>
        <p:spPr bwMode="auto">
          <a:xfrm>
            <a:off x="3348038" y="2997200"/>
            <a:ext cx="1584325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ea typeface="Calibri" pitchFamily="34" charset="0"/>
                <a:cs typeface="Times New Roman" pitchFamily="18" charset="0"/>
                <a:hlinkClick r:id="rId28"/>
              </a:rPr>
              <a:t>http://ug-mama.ru/lines/im_line/8bc5751b36aa55b03faa72cd4305b5eb_1329683174.png</a:t>
            </a:r>
            <a:endParaRPr lang="ru-RU">
              <a:ea typeface="Calibri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357422" y="4643446"/>
            <a:ext cx="3226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Шаблон презентации Сайт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lanabugaeva.ucoz.ru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dmin\Desktop\разв среда наша 16\DSCN1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000240"/>
            <a:ext cx="5670546" cy="4252909"/>
          </a:xfrm>
          <a:prstGeom prst="rect">
            <a:avLst/>
          </a:prstGeom>
          <a:noFill/>
        </p:spPr>
      </p:pic>
      <p:pic>
        <p:nvPicPr>
          <p:cNvPr id="9220" name="Picture 4" descr="C:\Users\admin\Desktop\разв среда наша 16\DSCN1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4192595" cy="3144446"/>
          </a:xfrm>
          <a:prstGeom prst="rect">
            <a:avLst/>
          </a:prstGeom>
          <a:noFill/>
        </p:spPr>
      </p:pic>
      <p:pic>
        <p:nvPicPr>
          <p:cNvPr id="9221" name="Picture 5" descr="C:\Users\admin\Desktop\разв среда наша 16\DSCN13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643314"/>
            <a:ext cx="3549653" cy="2662239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solidFill>
                  <a:schemeClr val="bg1">
                    <a:lumMod val="10000"/>
                  </a:schemeClr>
                </a:solidFill>
              </a:rPr>
              <a:t>РАЗНООБРАЗИЕ ИЗОБРАЗИТЕЛЬНЫХ СРЕДСТВ,ДИДАКТИЧЕСКИХ ПОСОБИЙ,ТРАФАРЕТОВ,ПОЗНАВАТЕЛЬНОЙ ЛИТЕРАТУРЫ</a:t>
            </a:r>
            <a:endParaRPr lang="ru-RU" sz="18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разв среда наша 16\DSCN1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434555" y="994548"/>
            <a:ext cx="6242050" cy="4681537"/>
          </a:xfrm>
          <a:prstGeom prst="rect">
            <a:avLst/>
          </a:prstGeom>
          <a:noFill/>
        </p:spPr>
      </p:pic>
      <p:pic>
        <p:nvPicPr>
          <p:cNvPr id="19459" name="Picture 3" descr="C:\Users\admin\Desktop\разв среда наша 16\DSCN1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714356"/>
            <a:ext cx="3313124" cy="2484843"/>
          </a:xfrm>
          <a:prstGeom prst="rect">
            <a:avLst/>
          </a:prstGeom>
          <a:noFill/>
        </p:spPr>
      </p:pic>
      <p:pic>
        <p:nvPicPr>
          <p:cNvPr id="19460" name="Picture 4" descr="C:\Users\admin\Desktop\разв среда наша 16\DSCN1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00438"/>
            <a:ext cx="3621091" cy="271581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28588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КНИЖНЫЙ ЦЕНТР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admin\Desktop\разв среда наша 16\DSCN1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494536" y="1137423"/>
            <a:ext cx="6242050" cy="4681537"/>
          </a:xfrm>
          <a:prstGeom prst="rect">
            <a:avLst/>
          </a:prstGeom>
          <a:noFill/>
        </p:spPr>
      </p:pic>
      <p:pic>
        <p:nvPicPr>
          <p:cNvPr id="20485" name="Picture 5" descr="C:\Users\admin\Desktop\разв среда наша 16\DSCN1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57166"/>
            <a:ext cx="3881973" cy="2911479"/>
          </a:xfrm>
          <a:prstGeom prst="rect">
            <a:avLst/>
          </a:prstGeom>
          <a:noFill/>
        </p:spPr>
      </p:pic>
      <p:pic>
        <p:nvPicPr>
          <p:cNvPr id="20486" name="Picture 6" descr="C:\Users\admin\Desktop\разв среда наша 16\DSCN1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571876"/>
            <a:ext cx="3334281" cy="250071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ЦЕНТР ЛОГИЧЕСКИХ ИГР,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РАЗВИТИЯ РЕЧИ,МАТЕМАТИЧЕСКИХ СПОСОБНОСТЕЙ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разв среда наша 16\DSCN1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02536" y="773984"/>
            <a:ext cx="4477552" cy="3358164"/>
          </a:xfrm>
          <a:prstGeom prst="rect">
            <a:avLst/>
          </a:prstGeom>
          <a:noFill/>
        </p:spPr>
      </p:pic>
      <p:pic>
        <p:nvPicPr>
          <p:cNvPr id="21507" name="Picture 3" descr="C:\Users\admin\Desktop\разв среда наша 16\DSCN1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85728"/>
            <a:ext cx="4929730" cy="3697297"/>
          </a:xfrm>
          <a:prstGeom prst="rect">
            <a:avLst/>
          </a:prstGeom>
          <a:noFill/>
        </p:spPr>
      </p:pic>
      <p:pic>
        <p:nvPicPr>
          <p:cNvPr id="21509" name="Picture 5" descr="C:\Users\admin\Desktop\разв среда наша 16\DSCN1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750447"/>
            <a:ext cx="4143404" cy="3107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admin\Desktop\разв среда наша 16\DSCN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7334302" cy="550072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>
                    <a:lumMod val="90000"/>
                  </a:schemeClr>
                </a:solidFill>
              </a:rPr>
              <a:t>ИГРА В ЭЛЕКТРОННУЮ ВИКТОРИНУ</a:t>
            </a:r>
            <a:endParaRPr lang="ru-RU" dirty="0">
              <a:solidFill>
                <a:schemeClr val="bg1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335_shk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43335_shk</Template>
  <TotalTime>86</TotalTime>
  <Words>140</Words>
  <Application>Microsoft Office PowerPoint</Application>
  <PresentationFormat>Экран (4:3)</PresentationFormat>
  <Paragraphs>47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43335_shk</vt:lpstr>
      <vt:lpstr>Слайд 1</vt:lpstr>
      <vt:lpstr>ЦЕНТР ТВОРЧЕСТВА</vt:lpstr>
      <vt:lpstr>ИГРЫ С ПЕСКОМ И ГЛИНОЙ</vt:lpstr>
      <vt:lpstr>Слайд 4</vt:lpstr>
      <vt:lpstr>РАЗНООБРАЗИЕ ИЗОБРАЗИТЕЛЬНЫХ СРЕДСТВ,ДИДАКТИЧЕСКИХ ПОСОБИЙ,ТРАФАРЕТОВ,ПОЗНАВАТЕЛЬНОЙ ЛИТЕРАТУРЫ</vt:lpstr>
      <vt:lpstr>КНИЖНЫЙ ЦЕНТР</vt:lpstr>
      <vt:lpstr>ЦЕНТР ЛОГИЧЕСКИХ ИГР, РАЗВИТИЯ РЕЧИ,МАТЕМАТИЧЕСКИХ СПОСОБНОСТЕЙ</vt:lpstr>
      <vt:lpstr>Слайд 8</vt:lpstr>
      <vt:lpstr>ИГРА В ЭЛЕКТРОННУЮ ВИКТОРИНУ</vt:lpstr>
      <vt:lpstr>УГОЛОК БЕЗОПАСНОСТИ</vt:lpstr>
      <vt:lpstr>Слайд 11</vt:lpstr>
      <vt:lpstr>Слайд 12</vt:lpstr>
      <vt:lpstr>ЦЕНТР ЭКСПЕРИМЕНТИРОВАНИЯ</vt:lpstr>
      <vt:lpstr>МАТЕРИАЛЫ,ПОСОБИЯ ДЛЯ ЭКСПЕРИМЕНТОВ И ПРОЕКТИРОВАНИЯ</vt:lpstr>
      <vt:lpstr>Слайд 15</vt:lpstr>
      <vt:lpstr>РАЗНООБРАЗНЫЙ МИР ПРИРОДЫ</vt:lpstr>
      <vt:lpstr>ЦЕНТР ПРИРОДЫ</vt:lpstr>
      <vt:lpstr>МАКЕТЫ,ЭНЦИКЛОПЕДИИ, НАСТОЛЬНЫЕ ИГРЫ</vt:lpstr>
      <vt:lpstr>Слайд 19</vt:lpstr>
      <vt:lpstr>МУЗЫКАЛЬНЫЙ УГОЛОК</vt:lpstr>
      <vt:lpstr>УГОЛОК РОССИИ</vt:lpstr>
      <vt:lpstr>РАЗВИТИЕ ИГРОВОЙ ДЕЯТЕЛЬНОСТИ</vt:lpstr>
      <vt:lpstr>Слайд 23</vt:lpstr>
      <vt:lpstr>ЦЕНТР НАСТРОЕНИЯ</vt:lpstr>
      <vt:lpstr>ТЕАТРАЛИЗОВАННЫЕ ИГРЫ</vt:lpstr>
      <vt:lpstr>ТЕАТРАЛЬНЫЙ ЦЕНТР</vt:lpstr>
      <vt:lpstr>Слайд 27</vt:lpstr>
      <vt:lpstr>Слайд 28</vt:lpstr>
      <vt:lpstr>Слайд 29</vt:lpstr>
      <vt:lpstr>Слайд 30</vt:lpstr>
      <vt:lpstr>ЗНАКОМСТВО С ЭЛЕКТРОННЫМИ РЕСУРСАМИ</vt:lpstr>
      <vt:lpstr>Слайд 32</vt:lpstr>
      <vt:lpstr>Слайд 33</vt:lpstr>
      <vt:lpstr>Слайд 34</vt:lpstr>
      <vt:lpstr>ЦЕНТР КОНСТРУИРОВАНИЯ</vt:lpstr>
      <vt:lpstr>Слайд 36</vt:lpstr>
      <vt:lpstr>КУКОЛЬНАЯ КОМНАТА</vt:lpstr>
      <vt:lpstr>КОСМИЧЕСКИЙ ЦЕНТР</vt:lpstr>
      <vt:lpstr>ДЕЯТЕЛЬНОСТЬ В МИНИ-МУЗЕЕ «РУССКАЯ ИЗБА»</vt:lpstr>
      <vt:lpstr>Слайд 40</vt:lpstr>
      <vt:lpstr>Слайд 41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9</cp:revision>
  <dcterms:created xsi:type="dcterms:W3CDTF">2018-10-24T20:57:05Z</dcterms:created>
  <dcterms:modified xsi:type="dcterms:W3CDTF">2018-10-25T17:36:15Z</dcterms:modified>
</cp:coreProperties>
</file>