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344" r:id="rId4"/>
    <p:sldId id="369" r:id="rId5"/>
    <p:sldId id="368" r:id="rId6"/>
    <p:sldId id="354" r:id="rId7"/>
    <p:sldId id="391" r:id="rId8"/>
    <p:sldId id="379" r:id="rId9"/>
    <p:sldId id="353" r:id="rId10"/>
    <p:sldId id="376" r:id="rId11"/>
    <p:sldId id="378" r:id="rId12"/>
    <p:sldId id="382" r:id="rId13"/>
    <p:sldId id="380" r:id="rId14"/>
    <p:sldId id="387" r:id="rId15"/>
    <p:sldId id="383" r:id="rId16"/>
    <p:sldId id="352" r:id="rId17"/>
    <p:sldId id="381" r:id="rId18"/>
    <p:sldId id="384" r:id="rId19"/>
    <p:sldId id="385" r:id="rId20"/>
    <p:sldId id="388" r:id="rId21"/>
    <p:sldId id="377" r:id="rId22"/>
    <p:sldId id="359" r:id="rId23"/>
    <p:sldId id="358" r:id="rId24"/>
    <p:sldId id="392" r:id="rId25"/>
    <p:sldId id="357" r:id="rId26"/>
    <p:sldId id="386" r:id="rId27"/>
    <p:sldId id="389" r:id="rId28"/>
    <p:sldId id="301" r:id="rId29"/>
    <p:sldId id="339" r:id="rId30"/>
    <p:sldId id="299" r:id="rId31"/>
    <p:sldId id="296" r:id="rId32"/>
    <p:sldId id="295" r:id="rId33"/>
    <p:sldId id="292" r:id="rId34"/>
    <p:sldId id="290" r:id="rId35"/>
    <p:sldId id="289" r:id="rId36"/>
    <p:sldId id="288" r:id="rId37"/>
    <p:sldId id="287" r:id="rId38"/>
    <p:sldId id="279" r:id="rId39"/>
    <p:sldId id="278" r:id="rId40"/>
    <p:sldId id="269" r:id="rId41"/>
    <p:sldId id="307" r:id="rId42"/>
    <p:sldId id="39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71" autoAdjust="0"/>
  </p:normalViewPr>
  <p:slideViewPr>
    <p:cSldViewPr>
      <p:cViewPr>
        <p:scale>
          <a:sx n="66" d="100"/>
          <a:sy n="66" d="100"/>
        </p:scale>
        <p:origin x="-142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3.jpe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0" Type="http://schemas.openxmlformats.org/officeDocument/2006/relationships/image" Target="../media/image24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jpe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0.jpeg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8.jpeg"/><Relationship Id="rId3" Type="http://schemas.openxmlformats.org/officeDocument/2006/relationships/image" Target="../media/image70.jpeg"/><Relationship Id="rId7" Type="http://schemas.openxmlformats.org/officeDocument/2006/relationships/image" Target="../media/image64.jpeg"/><Relationship Id="rId12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67.png"/><Relationship Id="rId5" Type="http://schemas.openxmlformats.org/officeDocument/2006/relationships/image" Target="../media/image72.jpeg"/><Relationship Id="rId10" Type="http://schemas.openxmlformats.org/officeDocument/2006/relationships/image" Target="../media/image9.png"/><Relationship Id="rId4" Type="http://schemas.openxmlformats.org/officeDocument/2006/relationships/image" Target="../media/image71.jpeg"/><Relationship Id="rId9" Type="http://schemas.openxmlformats.org/officeDocument/2006/relationships/image" Target="../media/image66.jpeg"/><Relationship Id="rId1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4.jpeg"/><Relationship Id="rId7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0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19.jpeg"/><Relationship Id="rId5" Type="http://schemas.openxmlformats.org/officeDocument/2006/relationships/image" Target="../media/image93.jpe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jpeg"/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12" Type="http://schemas.openxmlformats.org/officeDocument/2006/relationships/image" Target="../media/image1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1.jpeg"/><Relationship Id="rId5" Type="http://schemas.openxmlformats.org/officeDocument/2006/relationships/image" Target="../media/image11.gif"/><Relationship Id="rId10" Type="http://schemas.openxmlformats.org/officeDocument/2006/relationships/image" Target="../media/image110.jpeg"/><Relationship Id="rId4" Type="http://schemas.openxmlformats.org/officeDocument/2006/relationships/image" Target="../media/image107.jpe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1.gif"/><Relationship Id="rId7" Type="http://schemas.openxmlformats.org/officeDocument/2006/relationships/image" Target="../media/image69.jpeg"/><Relationship Id="rId12" Type="http://schemas.openxmlformats.org/officeDocument/2006/relationships/image" Target="../media/image1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6.jpeg"/><Relationship Id="rId5" Type="http://schemas.openxmlformats.org/officeDocument/2006/relationships/image" Target="../media/image108.jpeg"/><Relationship Id="rId10" Type="http://schemas.openxmlformats.org/officeDocument/2006/relationships/image" Target="../media/image115.jpeg"/><Relationship Id="rId4" Type="http://schemas.openxmlformats.org/officeDocument/2006/relationships/image" Target="../media/image20.png"/><Relationship Id="rId9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8.jpeg"/><Relationship Id="rId7" Type="http://schemas.openxmlformats.org/officeDocument/2006/relationships/image" Target="../media/image1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19.jpeg"/><Relationship Id="rId4" Type="http://schemas.openxmlformats.org/officeDocument/2006/relationships/image" Target="../media/image8.png"/><Relationship Id="rId9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29.png"/><Relationship Id="rId5" Type="http://schemas.openxmlformats.org/officeDocument/2006/relationships/image" Target="../media/image125.jpeg"/><Relationship Id="rId10" Type="http://schemas.openxmlformats.org/officeDocument/2006/relationships/image" Target="../media/image16.jpeg"/><Relationship Id="rId4" Type="http://schemas.openxmlformats.org/officeDocument/2006/relationships/image" Target="../media/image124.jpeg"/><Relationship Id="rId9" Type="http://schemas.openxmlformats.org/officeDocument/2006/relationships/image" Target="../media/image12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42.jpeg"/><Relationship Id="rId7" Type="http://schemas.openxmlformats.org/officeDocument/2006/relationships/image" Target="../media/image1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1.png"/><Relationship Id="rId9" Type="http://schemas.openxmlformats.org/officeDocument/2006/relationships/image" Target="../media/image1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9.jpeg"/><Relationship Id="rId4" Type="http://schemas.openxmlformats.org/officeDocument/2006/relationships/image" Target="../media/image1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60.jpeg"/><Relationship Id="rId7" Type="http://schemas.openxmlformats.org/officeDocument/2006/relationships/image" Target="../media/image1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7.jpeg"/><Relationship Id="rId5" Type="http://schemas.openxmlformats.org/officeDocument/2006/relationships/image" Target="../media/image162.jpeg"/><Relationship Id="rId10" Type="http://schemas.openxmlformats.org/officeDocument/2006/relationships/image" Target="../media/image166.jpeg"/><Relationship Id="rId4" Type="http://schemas.openxmlformats.org/officeDocument/2006/relationships/image" Target="../media/image161.jpeg"/><Relationship Id="rId9" Type="http://schemas.openxmlformats.org/officeDocument/2006/relationships/image" Target="../media/image1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gif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gif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987824" y="260648"/>
            <a:ext cx="56886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Тропа Деда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Природоведа</a:t>
            </a:r>
            <a:endParaRPr kumimoji="0" lang="ru-RU" sz="48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1772816"/>
            <a:ext cx="6716290" cy="468052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ТРОПА ДОУ</a:t>
            </a: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организации работы по формированию экологической культуры дошкольников</a:t>
            </a:r>
          </a:p>
          <a:p>
            <a:pPr>
              <a:spcBef>
                <a:spcPts val="0"/>
              </a:spcBef>
            </a:pP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 35»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Г.ДЗЕРЖИНСК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 нахождения: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Нижегородская область, </a:t>
            </a:r>
          </a:p>
          <a:p>
            <a:pPr>
              <a:spcBef>
                <a:spcPts val="0"/>
              </a:spcBef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 Дзержинск, посёлок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Желнино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улица Кооперативная ,дом 40</a:t>
            </a:r>
          </a:p>
          <a:p>
            <a:pPr>
              <a:spcBef>
                <a:spcPts val="0"/>
              </a:spcBef>
            </a:pP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лето тропа\i_5cd94190ac2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1916237" cy="26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28701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2952328" cy="439248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ОБЪЕКТЫ ЭКОЛОГИЧЕСКОЙ ТРОПЫ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ЦВЕТНИКИ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ДЕКОРАТИВНЫЕ И ЯГОДНЫЕ КУСТАРНИКИ (ПОЛИСАДНИК)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>
                <a:solidFill>
                  <a:srgbClr val="002060"/>
                </a:solidFill>
              </a:rPr>
              <a:t>ЗОНЫ ОТДЫХА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>
                <a:solidFill>
                  <a:srgbClr val="002060"/>
                </a:solidFill>
              </a:rPr>
              <a:t>УЧАСТКИ </a:t>
            </a:r>
            <a:r>
              <a:rPr lang="ru-RU" sz="4800" b="1" dirty="0" smtClean="0">
                <a:solidFill>
                  <a:srgbClr val="002060"/>
                </a:solidFill>
              </a:rPr>
              <a:t>ГРУПП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ДЕРЕВЬЯ ЛИСТВЕННЫЕ И ХВОЙНЫЕ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>
                <a:solidFill>
                  <a:srgbClr val="002060"/>
                </a:solidFill>
              </a:rPr>
              <a:t>ТРОПА </a:t>
            </a:r>
            <a:r>
              <a:rPr lang="ru-RU" sz="4800" b="1" dirty="0" smtClean="0">
                <a:solidFill>
                  <a:srgbClr val="002060"/>
                </a:solidFill>
              </a:rPr>
              <a:t>ЗДОРОВЬЯ (СПОРТИВНАЯ </a:t>
            </a:r>
            <a:r>
              <a:rPr lang="ru-RU" sz="4800" b="1" dirty="0">
                <a:solidFill>
                  <a:srgbClr val="002060"/>
                </a:solidFill>
              </a:rPr>
              <a:t>ПЛОЩАДКА</a:t>
            </a:r>
            <a:r>
              <a:rPr lang="ru-RU" sz="4800" b="1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ОГОРОДИК  БАБУШКИ АГАФЬИ</a:t>
            </a:r>
            <a:endParaRPr lang="ru-RU" sz="4800" b="1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>
                <a:solidFill>
                  <a:srgbClr val="002060"/>
                </a:solidFill>
              </a:rPr>
              <a:t>ФРУКТОВО-ЯГОДНЫЙ САД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УГОЛОК ЛЕСА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МУЗЕЙ ПОД ОТКРЫТОМ НЕБОМ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            (ПОЛЯНА ПНЕЙ)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 ЛЕСНАЯ АПТЕКА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МЕТЕОПЛОЩАД</a:t>
            </a:r>
            <a:r>
              <a:rPr lang="ru-RU" sz="4400" b="1" dirty="0" smtClean="0">
                <a:solidFill>
                  <a:srgbClr val="002060"/>
                </a:solidFill>
              </a:rPr>
              <a:t>КА</a:t>
            </a:r>
          </a:p>
          <a:p>
            <a:endParaRPr lang="ru-RU" sz="44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 конкурс\DSCN7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01" y="1161049"/>
            <a:ext cx="4849217" cy="3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photofacefun_com_1563357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1128"/>
            <a:ext cx="1779772" cy="11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лето тропа\обрезка фото\photofacefun_com_1563184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2677"/>
            <a:ext cx="1751856" cy="11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2800" b="1" i="1" dirty="0" smtClean="0">
                <a:latin typeface="+mn-lt"/>
              </a:rPr>
              <a:t>«АЛЬПИНАРИЙ»</a:t>
            </a:r>
            <a:br>
              <a:rPr lang="ru-RU" sz="2800" b="1" i="1" dirty="0" smtClean="0">
                <a:latin typeface="+mn-lt"/>
              </a:rPr>
            </a:br>
            <a:endParaRPr lang="ru-RU" sz="2800" b="1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242592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ВОДОПАД ИЗ ГОЛУБЫХ ЦВЕТОВ</a:t>
            </a:r>
          </a:p>
          <a:p>
            <a:r>
              <a:rPr lang="ru-RU" sz="1800" dirty="0" smtClean="0"/>
              <a:t>ЛОБЕЛИЯ</a:t>
            </a:r>
            <a:endParaRPr lang="ru-RU" sz="2400" dirty="0"/>
          </a:p>
          <a:p>
            <a:r>
              <a:rPr lang="ru-RU" sz="1800" dirty="0" smtClean="0"/>
              <a:t>АЛИССУМ</a:t>
            </a:r>
          </a:p>
          <a:p>
            <a:r>
              <a:rPr lang="ru-RU" sz="1800" dirty="0" smtClean="0"/>
              <a:t>БАРВИНОК РАВЯНИСТЫЙ</a:t>
            </a:r>
          </a:p>
          <a:p>
            <a:r>
              <a:rPr lang="ru-RU" sz="1800" dirty="0" smtClean="0"/>
              <a:t>ЖИВУЧКА ПОЛЗУЧАЯ</a:t>
            </a:r>
          </a:p>
          <a:p>
            <a:r>
              <a:rPr lang="ru-RU" sz="1800" dirty="0" smtClean="0"/>
              <a:t>ЗВЕРОБОЙ</a:t>
            </a:r>
          </a:p>
          <a:p>
            <a:r>
              <a:rPr lang="ru-RU" sz="1800" dirty="0" smtClean="0"/>
              <a:t>МОЛОЧАЙ</a:t>
            </a:r>
          </a:p>
          <a:p>
            <a:r>
              <a:rPr lang="ru-RU" sz="1800" dirty="0" smtClean="0"/>
              <a:t>ФИАЛКА</a:t>
            </a:r>
          </a:p>
          <a:p>
            <a:r>
              <a:rPr lang="ru-RU" sz="1800" dirty="0" smtClean="0"/>
              <a:t>ВИОЛА</a:t>
            </a:r>
          </a:p>
          <a:p>
            <a:r>
              <a:rPr lang="ru-RU" sz="1800" dirty="0" smtClean="0"/>
              <a:t>ХОСТА</a:t>
            </a:r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обрезка фото\photofacefun_com_1563177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5960385" cy="393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ЗНАКИ\25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52" y="5454615"/>
            <a:ext cx="1088348" cy="10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ЗНАКИ\232296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29692"/>
            <a:ext cx="1377405" cy="113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5527211"/>
            <a:ext cx="1296144" cy="10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user\Desktop\thum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78" y="5433900"/>
            <a:ext cx="1085106" cy="10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«КАМЕННЫЕ ЗАМКИ»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515" y="2079085"/>
            <a:ext cx="224259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/>
              <a:t>МАЛЫЕ СКУЛЬПТУРНЫЕ ФОРМЫ</a:t>
            </a:r>
          </a:p>
          <a:p>
            <a:pPr marL="0" indent="0">
              <a:buNone/>
            </a:pPr>
            <a:r>
              <a:rPr lang="ru-RU" sz="1600" dirty="0" smtClean="0"/>
              <a:t>ЗАМКИ ИЗ РАЗОГО ВИДА КАМНЕЙ</a:t>
            </a:r>
          </a:p>
          <a:p>
            <a:pPr>
              <a:buFontTx/>
              <a:buChar char="-"/>
            </a:pPr>
            <a:r>
              <a:rPr lang="ru-RU" sz="1600" dirty="0" smtClean="0"/>
              <a:t>ГОЛЫШ</a:t>
            </a:r>
          </a:p>
          <a:p>
            <a:pPr>
              <a:buFontTx/>
              <a:buChar char="-"/>
            </a:pPr>
            <a:r>
              <a:rPr lang="ru-RU" sz="1600" dirty="0" smtClean="0"/>
              <a:t>КЕРАМЗИТ</a:t>
            </a:r>
          </a:p>
          <a:p>
            <a:pPr>
              <a:buFontTx/>
              <a:buChar char="-"/>
            </a:pPr>
            <a:r>
              <a:rPr lang="ru-RU" sz="1600" dirty="0" smtClean="0"/>
              <a:t>ЦЕМЕНТ</a:t>
            </a:r>
          </a:p>
          <a:p>
            <a:pPr>
              <a:buFontTx/>
              <a:buChar char="-"/>
            </a:pPr>
            <a:r>
              <a:rPr lang="ru-RU" sz="1600" dirty="0" smtClean="0"/>
              <a:t>РАКУШЕЧНИК</a:t>
            </a:r>
          </a:p>
          <a:p>
            <a:pPr>
              <a:buFontTx/>
              <a:buChar char="-"/>
            </a:pPr>
            <a:r>
              <a:rPr lang="ru-RU" sz="1600" dirty="0" smtClean="0"/>
              <a:t>НАТУРАЛЬНЫЙ ПРИРОДНЫЙ КАМЕНЬ</a:t>
            </a:r>
          </a:p>
          <a:p>
            <a:pPr>
              <a:buFontTx/>
              <a:buChar char="-"/>
            </a:pPr>
            <a:r>
              <a:rPr lang="ru-RU" sz="1600" dirty="0" smtClean="0"/>
              <a:t>ГРАНИТНАЯ КРОШКА</a:t>
            </a:r>
          </a:p>
          <a:p>
            <a:pPr marL="0" indent="0">
              <a:buNone/>
            </a:pPr>
            <a:r>
              <a:rPr lang="ru-RU" sz="1600" dirty="0" smtClean="0"/>
              <a:t>МИНИ- ВОДОЁМ</a:t>
            </a:r>
          </a:p>
          <a:p>
            <a:pPr marL="0" indent="0">
              <a:buNone/>
            </a:pPr>
            <a:r>
              <a:rPr lang="ru-RU" sz="1600" dirty="0" smtClean="0"/>
              <a:t>ЦВЕТОЧНЫЕ КУЛЬТУРЫ</a:t>
            </a:r>
          </a:p>
          <a:p>
            <a:pPr>
              <a:buFontTx/>
              <a:buChar char="-"/>
            </a:pPr>
            <a:endParaRPr lang="ru-RU" sz="16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:\лето тропа\обрезка фото\photofacefun_com_1563184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24" y="1259843"/>
            <a:ext cx="5701252" cy="39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C:\Users\user\Desktop\photofacefun_com_1563370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30567"/>
            <a:ext cx="1749425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C:\Users\user\Desktop\photofacefun_com_1563370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02914" y="1556798"/>
            <a:ext cx="1576387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34549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C:\Users\user\Desktop\kisspng-rock-stone-clip-art-vector-grass-stone-5a8b3438d6fde0.26114336151907231288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75" y="5301208"/>
            <a:ext cx="1154700" cy="10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C:\Users\user\Desktop\sculpture-2-5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52" y="5301864"/>
            <a:ext cx="926232" cy="9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user\Desktop\ЗНАКИ\250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84" y="5393670"/>
            <a:ext cx="863384" cy="8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51" y="5234549"/>
            <a:ext cx="1298299" cy="10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872" y="0"/>
            <a:ext cx="7243928" cy="1430542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«</a:t>
            </a:r>
            <a:r>
              <a:rPr lang="ru-RU" sz="1800" b="1" dirty="0" smtClean="0"/>
              <a:t>МЕТЕОПЛОЩАДКА»</a:t>
            </a:r>
            <a:br>
              <a:rPr lang="ru-RU" sz="1800" b="1" dirty="0" smtClean="0"/>
            </a:br>
            <a:r>
              <a:rPr lang="ru-RU" sz="1800" dirty="0" smtClean="0">
                <a:latin typeface="+mn-lt"/>
              </a:rPr>
              <a:t>Метеостанция- площадка </a:t>
            </a:r>
            <a:r>
              <a:rPr lang="ru-RU" sz="1800" dirty="0">
                <a:latin typeface="+mn-lt"/>
              </a:rPr>
              <a:t>для организации, наблюдений и изучения явлений природы( </a:t>
            </a:r>
            <a:r>
              <a:rPr lang="ru-RU" sz="1800" dirty="0" err="1" smtClean="0">
                <a:latin typeface="+mn-lt"/>
              </a:rPr>
              <a:t>осадки,направление</a:t>
            </a:r>
            <a:r>
              <a:rPr lang="ru-RU" sz="1800" dirty="0" smtClean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ветра </a:t>
            </a:r>
            <a:r>
              <a:rPr lang="ru-RU" sz="1800" dirty="0" smtClean="0">
                <a:latin typeface="+mn-lt"/>
              </a:rPr>
              <a:t>)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ОБОРУДОВАНИЕ: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ТЕРМОМЕТР</a:t>
            </a:r>
          </a:p>
          <a:p>
            <a:pPr marL="0" indent="0">
              <a:buNone/>
            </a:pPr>
            <a:r>
              <a:rPr lang="ru-RU" sz="1400" dirty="0" smtClean="0"/>
              <a:t>ВЕТРОВОЙ РУКАВ</a:t>
            </a:r>
          </a:p>
          <a:p>
            <a:pPr marL="0" indent="0">
              <a:buNone/>
            </a:pPr>
            <a:r>
              <a:rPr lang="ru-RU" sz="1400" dirty="0" smtClean="0"/>
              <a:t>ОСАДКОМЕР</a:t>
            </a:r>
          </a:p>
          <a:p>
            <a:pPr marL="0" indent="0">
              <a:buNone/>
            </a:pPr>
            <a:r>
              <a:rPr lang="ru-RU" sz="1400" dirty="0" smtClean="0"/>
              <a:t>ВИЗУАЛИЗАТОР ПОГОДЫ</a:t>
            </a:r>
          </a:p>
          <a:p>
            <a:pPr marL="0" indent="0">
              <a:buNone/>
            </a:pPr>
            <a:r>
              <a:rPr lang="ru-RU" sz="1400" dirty="0" smtClean="0"/>
              <a:t>МОДЕЛЬ ЧАСТЕЙ СУТОК</a:t>
            </a:r>
          </a:p>
          <a:p>
            <a:pPr marL="0" indent="0">
              <a:buNone/>
            </a:pPr>
            <a:r>
              <a:rPr lang="ru-RU" sz="1400" dirty="0" smtClean="0"/>
              <a:t>СОЛНЕЧНЫЕ ЧАСЫ</a:t>
            </a:r>
          </a:p>
          <a:p>
            <a:pPr marL="0" indent="0">
              <a:buNone/>
            </a:pPr>
            <a:r>
              <a:rPr lang="ru-RU" sz="1400" dirty="0" smtClean="0"/>
              <a:t>ЛОВЕЦ ОБЛАКОВ</a:t>
            </a:r>
          </a:p>
          <a:p>
            <a:pPr marL="0" indent="0">
              <a:buNone/>
            </a:pPr>
            <a:r>
              <a:rPr lang="ru-RU" sz="1400" dirty="0" smtClean="0"/>
              <a:t>МЕРЗЛОМЕТР</a:t>
            </a:r>
          </a:p>
          <a:p>
            <a:pPr marL="0" indent="0">
              <a:buNone/>
            </a:pPr>
            <a:r>
              <a:rPr lang="ru-RU" sz="1400" dirty="0" smtClean="0"/>
              <a:t>ЭКСПЕРИМЕНТАЛЬНАЯ ПЛОЩАДКА ДЛЯ ОПЫТОВ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2" y="36828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обрезка фото\photofacefun_com_1563179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30542"/>
            <a:ext cx="5484440" cy="360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84262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52" y="5440249"/>
            <a:ext cx="1339856" cy="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3" descr="C:\Users\user\Desktop\s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79" y="5354123"/>
            <a:ext cx="1122439" cy="7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C:\Users\user\Desktop\unnam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13" y="5184262"/>
            <a:ext cx="1222453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05" y="5109366"/>
            <a:ext cx="1418674" cy="1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1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 txBox="1">
            <a:spLocks/>
          </p:cNvSpPr>
          <p:nvPr/>
        </p:nvSpPr>
        <p:spPr>
          <a:xfrm>
            <a:off x="457200" y="2060848"/>
            <a:ext cx="2530624" cy="433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ГОДОВЫЕ КОЛЬЦА</a:t>
            </a:r>
          </a:p>
          <a:p>
            <a:pPr marL="0" indent="0">
              <a:buNone/>
            </a:pPr>
            <a:r>
              <a:rPr lang="ru-RU" sz="1800" dirty="0" smtClean="0"/>
              <a:t>ПНЯ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i="1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ПЕНЬ-ДОМ ДЛЯ НАСЕКОМЫХ И ЖИВОТНЫХ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283152" cy="165618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>МУЗЕЙ ПОД ОТКРЫТЫМ НЕБОМ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 «ПОЛЯНКА ПНЕЙ»</a:t>
            </a:r>
            <a:br>
              <a:rPr lang="ru-RU" sz="1800" b="1" dirty="0" smtClean="0">
                <a:latin typeface="+mn-lt"/>
              </a:rPr>
            </a:br>
            <a:r>
              <a:rPr lang="ru-RU" sz="1800" dirty="0" smtClean="0"/>
              <a:t> </a:t>
            </a:r>
            <a:r>
              <a:rPr lang="ru-RU" sz="1800" dirty="0">
                <a:latin typeface="+mn-lt"/>
              </a:rPr>
              <a:t>« Пень» - жилище для мелких организмов: насекомых, пауков, грибов, лишайников, мхов. наблюдения за пнем помогают детям понять круговорот веществ в природе .</a:t>
            </a:r>
            <a:br>
              <a:rPr lang="ru-RU" sz="1800" dirty="0">
                <a:latin typeface="+mn-lt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599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ownloads\photofacefun_com_15633806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26362"/>
            <a:ext cx="5634688" cy="37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7355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43" y="1729943"/>
            <a:ext cx="1760277" cy="13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user\Desktop\611602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72" y="4176328"/>
            <a:ext cx="1708448" cy="12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\Desktop\stump-clipart-deforestation-14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57664"/>
            <a:ext cx="945335" cy="9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45" y="5494998"/>
            <a:ext cx="1274658" cy="10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user\Desktop\Ugol-syin-dereva04us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7" y="2780928"/>
            <a:ext cx="1897514" cy="126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user\Desktop\depositphotos_12372217-stock-illustration-ants-and-wooden-hous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61211"/>
            <a:ext cx="2064881" cy="14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C:\Users\user\Desktop\s12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07" y="5601056"/>
            <a:ext cx="1122439" cy="7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лето тропа\обрезка фото\photofacefun_com_156321984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43808" y="1700808"/>
            <a:ext cx="2863121" cy="1872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3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«ЦВЕТОЧНЫЕ ЧАСЫ»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  <a:p>
            <a:r>
              <a:rPr lang="ru-RU" sz="2000" dirty="0" smtClean="0"/>
              <a:t>Календула</a:t>
            </a:r>
          </a:p>
          <a:p>
            <a:r>
              <a:rPr lang="ru-RU" sz="2000" dirty="0" smtClean="0"/>
              <a:t>Часики</a:t>
            </a:r>
          </a:p>
          <a:p>
            <a:r>
              <a:rPr lang="ru-RU" sz="2000" dirty="0" smtClean="0"/>
              <a:t>Герань</a:t>
            </a:r>
          </a:p>
          <a:p>
            <a:r>
              <a:rPr lang="ru-RU" sz="2000" dirty="0" smtClean="0"/>
              <a:t>Настурция</a:t>
            </a:r>
          </a:p>
          <a:p>
            <a:r>
              <a:rPr lang="ru-RU" sz="2000" dirty="0" smtClean="0"/>
              <a:t>бархатцы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F:\лето тропа\обрезка фото\photofacefun_com_15632202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428736"/>
            <a:ext cx="4468836" cy="4694158"/>
          </a:xfrm>
          <a:prstGeom prst="rect">
            <a:avLst/>
          </a:prstGeom>
          <a:noFill/>
        </p:spPr>
      </p:pic>
      <p:pic>
        <p:nvPicPr>
          <p:cNvPr id="18435" name="Picture 3" descr="F:\лето тропа\обрезка фото\photofacefun_com_1563220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191204"/>
            <a:ext cx="2203015" cy="1390653"/>
          </a:xfrm>
          <a:prstGeom prst="rect">
            <a:avLst/>
          </a:prstGeom>
          <a:noFill/>
        </p:spPr>
      </p:pic>
      <p:pic>
        <p:nvPicPr>
          <p:cNvPr id="7" name="Picture 2" descr="F:\лето тропа\обрезка фото\photofacefun_com_15632202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3728" y="3926980"/>
            <a:ext cx="2194404" cy="1428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6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010573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Информационный стенд При входе на территорию детского сада родителей </a:t>
            </a:r>
            <a:r>
              <a:rPr lang="ru-RU" dirty="0" smtClean="0"/>
              <a:t>встречает фигурка Деда Природоведа, который является логотипом на табличках тропы, </a:t>
            </a:r>
            <a:r>
              <a:rPr lang="ru-RU" dirty="0"/>
              <a:t>живет на информационном столбе, делясь со всеми полезной информацией. Такой информационный стенд позволяет в доступной форме донести до родителей любую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41238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324" y="160338"/>
            <a:ext cx="4575908" cy="1972518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«ПТИЧИЙ СТОЛБ»</a:t>
            </a:r>
            <a:br>
              <a:rPr lang="ru-RU" sz="1800" b="1" dirty="0" smtClean="0"/>
            </a:br>
            <a:r>
              <a:rPr lang="ru-RU" sz="1800" dirty="0" smtClean="0">
                <a:latin typeface="+mn-lt"/>
              </a:rPr>
              <a:t>Задачи </a:t>
            </a:r>
            <a:r>
              <a:rPr lang="ru-RU" sz="1800" dirty="0">
                <a:latin typeface="+mn-lt"/>
              </a:rPr>
              <a:t>этого объекта </a:t>
            </a:r>
            <a:r>
              <a:rPr lang="ru-RU" sz="1800" dirty="0" smtClean="0">
                <a:latin typeface="+mn-lt"/>
              </a:rPr>
              <a:t>–знакомить </a:t>
            </a:r>
            <a:r>
              <a:rPr lang="ru-RU" sz="1800" dirty="0">
                <a:latin typeface="+mn-lt"/>
              </a:rPr>
              <a:t>с повадками, условиями жизни птиц, рассказывая о пользе птиц</a:t>
            </a:r>
            <a:r>
              <a:rPr lang="ru-RU" sz="1800" dirty="0" smtClean="0">
                <a:latin typeface="+mn-lt"/>
              </a:rPr>
              <a:t>, о рационе питания разных видов птиц, </a:t>
            </a:r>
            <a:r>
              <a:rPr lang="ru-RU" sz="1800" dirty="0">
                <a:latin typeface="+mn-lt"/>
              </a:rPr>
              <a:t>развивать познавательную способность дошкольников.</a:t>
            </a:r>
            <a:br>
              <a:rPr lang="ru-RU" sz="1800" dirty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24" y="2492896"/>
            <a:ext cx="2674640" cy="25916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НАБЛЮДЕНИЯ ЗА ПТИЦАМИ </a:t>
            </a:r>
          </a:p>
          <a:p>
            <a:r>
              <a:rPr lang="ru-RU" sz="1800" dirty="0" smtClean="0"/>
              <a:t>ПОИЛКИ</a:t>
            </a:r>
          </a:p>
          <a:p>
            <a:r>
              <a:rPr lang="ru-RU" sz="1800" dirty="0" smtClean="0"/>
              <a:t>КОРМУШКИ</a:t>
            </a:r>
          </a:p>
          <a:p>
            <a:r>
              <a:rPr lang="ru-RU" sz="1800" dirty="0" smtClean="0"/>
              <a:t>ДИДАКТИЧЕСКОЕ ПОСОБИЕ «ПТИЦЫ»</a:t>
            </a:r>
          </a:p>
          <a:p>
            <a:endParaRPr lang="ru-RU" sz="18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7" y="5612056"/>
            <a:ext cx="940371" cy="8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:\Users\user\Desktop\i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653674"/>
            <a:ext cx="835916" cy="83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22" y="2996952"/>
            <a:ext cx="148141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5c46aa4dbd724572607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1815922" cy="212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hello_html_m5e7db35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2" y="4447092"/>
            <a:ext cx="912089" cy="9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ownloads\photofacefun_com_15647448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3400" y="2747321"/>
            <a:ext cx="4037248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ownloads\photofacefun_com_156336339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8" y="5301208"/>
            <a:ext cx="5760640" cy="12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bird-2682039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43050"/>
            <a:ext cx="1040716" cy="104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8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73" y="1161049"/>
            <a:ext cx="6091891" cy="428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591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ДЕРЕВО «ЛИПА»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ИЗДЕЛИЯ ИЗ ЛИПЫ:</a:t>
            </a:r>
          </a:p>
          <a:p>
            <a:pPr marL="0" indent="0">
              <a:buNone/>
            </a:pPr>
            <a:r>
              <a:rPr lang="ru-RU" sz="1600" dirty="0" smtClean="0"/>
              <a:t>ЛЫКО (МОЧАЛО)</a:t>
            </a:r>
          </a:p>
          <a:p>
            <a:pPr marL="0" indent="0">
              <a:buNone/>
            </a:pPr>
            <a:r>
              <a:rPr lang="ru-RU" sz="1600" dirty="0" smtClean="0"/>
              <a:t>ИГРУШКИ</a:t>
            </a:r>
          </a:p>
          <a:p>
            <a:pPr marL="0" indent="0">
              <a:buNone/>
            </a:pPr>
            <a:r>
              <a:rPr lang="ru-RU" sz="1600" dirty="0" smtClean="0"/>
              <a:t>ЛАПТИ</a:t>
            </a:r>
          </a:p>
          <a:p>
            <a:pPr marL="0" indent="0">
              <a:buNone/>
            </a:pPr>
            <a:r>
              <a:rPr lang="ru-RU" sz="1600" dirty="0" smtClean="0"/>
              <a:t>МЁД</a:t>
            </a:r>
          </a:p>
          <a:p>
            <a:pPr marL="0" indent="0">
              <a:buNone/>
            </a:pPr>
            <a:r>
              <a:rPr lang="ru-RU" sz="1600" dirty="0" smtClean="0"/>
              <a:t>ЛИПОВЫЙ ЦВЕТ</a:t>
            </a:r>
          </a:p>
          <a:p>
            <a:pPr marL="0" indent="0">
              <a:buNone/>
            </a:pPr>
            <a:r>
              <a:rPr lang="ru-RU" sz="1600" dirty="0" smtClean="0"/>
              <a:t>ПОСУДА</a:t>
            </a:r>
          </a:p>
          <a:p>
            <a:pPr marL="0" indent="0">
              <a:buNone/>
            </a:pPr>
            <a:r>
              <a:rPr lang="ru-RU" sz="1600" dirty="0" smtClean="0"/>
              <a:t>СТРОИТЕЛЬНЫЙ МАТЕРИАЛ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ownloads\photofacefun_com_1563371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62" y="1340120"/>
            <a:ext cx="1193304" cy="11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ownloads\photofacefun_com_1563371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19" y="4494551"/>
            <a:ext cx="799811" cy="11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лето тропа\s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04426"/>
            <a:ext cx="1396752" cy="9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8076" y="5677540"/>
            <a:ext cx="786955" cy="7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C:\Users\user\Desktop\sl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31" y="5720007"/>
            <a:ext cx="1192111" cy="7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user\Desktop\article4491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42" y="5690174"/>
            <a:ext cx="749449" cy="76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8" y="5703573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:\Users\user\Desktop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G:\лето тропа\ori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314" y="4888397"/>
            <a:ext cx="1675066" cy="13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411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«ЛИПОВАЯ АЛЛЕЯ»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ИЗДЕЛИЯ ИЗ ЛИПЫ:</a:t>
            </a:r>
          </a:p>
          <a:p>
            <a:pPr marL="0" indent="0">
              <a:buNone/>
            </a:pPr>
            <a:r>
              <a:rPr lang="ru-RU" sz="1800" dirty="0" smtClean="0"/>
              <a:t>ЛЫКО (МОЧАЛО)</a:t>
            </a:r>
          </a:p>
          <a:p>
            <a:pPr marL="0" indent="0">
              <a:buNone/>
            </a:pPr>
            <a:r>
              <a:rPr lang="ru-RU" sz="1800" dirty="0" smtClean="0"/>
              <a:t>ИГРУШКИ</a:t>
            </a:r>
          </a:p>
          <a:p>
            <a:pPr marL="0" indent="0">
              <a:buNone/>
            </a:pPr>
            <a:r>
              <a:rPr lang="ru-RU" sz="1800" dirty="0" smtClean="0"/>
              <a:t>ЛАПТИ</a:t>
            </a:r>
          </a:p>
          <a:p>
            <a:pPr marL="0" indent="0">
              <a:buNone/>
            </a:pPr>
            <a:r>
              <a:rPr lang="ru-RU" sz="1800" dirty="0" smtClean="0"/>
              <a:t>МЁД</a:t>
            </a:r>
          </a:p>
          <a:p>
            <a:pPr marL="0" indent="0">
              <a:buNone/>
            </a:pPr>
            <a:r>
              <a:rPr lang="ru-RU" sz="1800" dirty="0" smtClean="0"/>
              <a:t>ЛИПОВЫЙ ЦВЕТ</a:t>
            </a:r>
          </a:p>
          <a:p>
            <a:pPr marL="0" indent="0">
              <a:buNone/>
            </a:pPr>
            <a:r>
              <a:rPr lang="ru-RU" sz="1800" dirty="0" smtClean="0"/>
              <a:t>ПОСУДА</a:t>
            </a:r>
          </a:p>
          <a:p>
            <a:pPr marL="0" indent="0">
              <a:buNone/>
            </a:pPr>
            <a:r>
              <a:rPr lang="ru-RU" sz="1800" dirty="0" smtClean="0"/>
              <a:t>СТРОИТЕЛЬНЫЙ МАТЕРИАЛ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лето тропа\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61" y="4346893"/>
            <a:ext cx="1675066" cy="13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лето тропа\P101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41" y="4622339"/>
            <a:ext cx="1379307" cy="10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ownloads\photofacefun_com_15633715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43390" y="1916411"/>
            <a:ext cx="4321317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:\лето тропа\5091566_x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90014"/>
            <a:ext cx="2702744" cy="18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ownloads\photofacefun_com_15633717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42" y="2996952"/>
            <a:ext cx="1193304" cy="11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ownloads\photofacefun_com_15633717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48" y="4046761"/>
            <a:ext cx="799811" cy="11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лето тропа\s12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66" y="4665779"/>
            <a:ext cx="1396752" cy="9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\Desktop\ЗНАКИ\1605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2683"/>
            <a:ext cx="1087835" cy="10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7363" y="5677540"/>
            <a:ext cx="786955" cy="7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C:\Users\user\Desktop\sl-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0" y="5703573"/>
            <a:ext cx="1192111" cy="7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user\Desktop\article44917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5690174"/>
            <a:ext cx="749449" cy="76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28" y="5677540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67544" y="274638"/>
            <a:ext cx="8229600" cy="88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smtClean="0">
                <a:latin typeface="+mn-lt"/>
              </a:rPr>
              <a:t/>
            </a:r>
            <a:br>
              <a:rPr lang="ru-RU" sz="1800" smtClean="0">
                <a:latin typeface="+mn-lt"/>
              </a:rPr>
            </a:br>
            <a:r>
              <a:rPr lang="ru-RU" sz="1800" smtClean="0">
                <a:latin typeface="+mn-lt"/>
              </a:rPr>
              <a:t>Экологический объект</a:t>
            </a:r>
            <a:br>
              <a:rPr lang="ru-RU" sz="1800" smtClean="0">
                <a:latin typeface="+mn-lt"/>
              </a:rPr>
            </a:br>
            <a:r>
              <a:rPr lang="ru-RU" sz="1800" b="1" smtClean="0"/>
              <a:t>«ЛИПОВАЯ АЛЛЕЯ»</a:t>
            </a:r>
            <a:br>
              <a:rPr lang="ru-RU" sz="1800" b="1" smtClean="0"/>
            </a:br>
            <a:r>
              <a:rPr lang="ru-RU" sz="1800" b="1" smtClean="0"/>
              <a:t/>
            </a:r>
            <a:br>
              <a:rPr lang="ru-RU" sz="1800" b="1" smtClean="0"/>
            </a:b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7868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496944" cy="5944411"/>
          </a:xfrm>
        </p:spPr>
        <p:txBody>
          <a:bodyPr>
            <a:normAutofit/>
          </a:bodyPr>
          <a:lstStyle/>
          <a:p>
            <a:pPr algn="r"/>
            <a:r>
              <a:rPr lang="ru-RU" sz="1800" dirty="0"/>
              <a:t>«Мы в любое время года</a:t>
            </a:r>
            <a:br>
              <a:rPr lang="ru-RU" sz="1800" dirty="0"/>
            </a:br>
            <a:r>
              <a:rPr lang="ru-RU" sz="1800" dirty="0"/>
              <a:t>ходим тропами природы»</a:t>
            </a:r>
            <a:br>
              <a:rPr lang="ru-RU" sz="1800" dirty="0"/>
            </a:br>
            <a:r>
              <a:rPr lang="ru-RU" sz="1800" dirty="0" smtClean="0"/>
              <a:t>                </a:t>
            </a:r>
          </a:p>
          <a:p>
            <a:r>
              <a:rPr lang="ru-RU" sz="1800" dirty="0" smtClean="0"/>
              <a:t>Один </a:t>
            </a:r>
            <a:r>
              <a:rPr lang="ru-RU" sz="1800" dirty="0"/>
              <a:t>из важнейших компонентов экологической развивающей среды в </a:t>
            </a:r>
            <a:r>
              <a:rPr lang="ru-RU" sz="1800" dirty="0" smtClean="0"/>
              <a:t>детском саду </a:t>
            </a:r>
            <a:r>
              <a:rPr lang="ru-RU" sz="1800" dirty="0"/>
              <a:t>— экологическая тропа, </a:t>
            </a:r>
            <a:r>
              <a:rPr lang="ru-RU" sz="1800" dirty="0" smtClean="0"/>
              <a:t>которая позволяет </a:t>
            </a:r>
            <a:r>
              <a:rPr lang="ru-RU" sz="1800" dirty="0"/>
              <a:t>дошкольнику наглядно </a:t>
            </a:r>
            <a:r>
              <a:rPr lang="ru-RU" sz="1800" dirty="0" err="1" smtClean="0"/>
              <a:t>позна</a:t>
            </a:r>
            <a:r>
              <a:rPr lang="ru-RU" sz="1800" dirty="0" smtClean="0"/>
              <a:t> </a:t>
            </a:r>
            <a:r>
              <a:rPr lang="ru-RU" sz="1800" dirty="0" err="1" smtClean="0"/>
              <a:t>комиться</a:t>
            </a:r>
            <a:r>
              <a:rPr lang="ru-RU" sz="1800" dirty="0" smtClean="0"/>
              <a:t> </a:t>
            </a:r>
            <a:r>
              <a:rPr lang="ru-RU" sz="1800" dirty="0"/>
              <a:t>с разнообразными процессами, происходящими в природе, изучить живые </a:t>
            </a:r>
            <a:r>
              <a:rPr lang="ru-RU" sz="1800" dirty="0" smtClean="0"/>
              <a:t>объекты в </a:t>
            </a:r>
            <a:r>
              <a:rPr lang="ru-RU" sz="1800" dirty="0"/>
              <a:t>их естественном природном окружении, получить навыки простейших экологических исследований,</a:t>
            </a:r>
            <a:endParaRPr lang="ru-RU" sz="1800" dirty="0" smtClean="0"/>
          </a:p>
          <a:p>
            <a:r>
              <a:rPr lang="ru-RU" sz="1800" b="1" i="1" dirty="0" smtClean="0"/>
              <a:t>Цель создания тропы</a:t>
            </a:r>
            <a:r>
              <a:rPr lang="ru-RU" sz="1800" dirty="0" smtClean="0"/>
              <a:t> :создание </a:t>
            </a:r>
            <a:r>
              <a:rPr lang="ru-RU" sz="1800" dirty="0"/>
              <a:t>условий для формирования у </a:t>
            </a:r>
            <a:r>
              <a:rPr lang="ru-RU" sz="1800" dirty="0" smtClean="0"/>
              <a:t>ребенка элементов</a:t>
            </a:r>
            <a:r>
              <a:rPr lang="ru-RU" sz="1800" dirty="0"/>
              <a:t> экологической культуры, экологически грамотного поведения в природе, гуманного отношения к живым объектам. 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067128" cy="129614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«ТРОПА  ЗДОРОВЬЯ»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>
                <a:latin typeface="+mn-lt"/>
              </a:rPr>
              <a:t>Тропа здоровья Спортивная площадка для физического развития и оздоровления детей.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9"/>
            <a:ext cx="2818656" cy="3816424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ТРОПА ЗДОРОВЬЯ выполнена </a:t>
            </a:r>
            <a:r>
              <a:rPr lang="ru-RU" dirty="0"/>
              <a:t>из естественных материалов в форме небольших отрезков, мощенных  </a:t>
            </a:r>
            <a:r>
              <a:rPr lang="ru-RU" dirty="0" err="1"/>
              <a:t>разнофактурным</a:t>
            </a:r>
            <a:r>
              <a:rPr lang="ru-RU" dirty="0"/>
              <a:t> природным материалом.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озволяет </a:t>
            </a:r>
            <a:r>
              <a:rPr lang="ru-RU" dirty="0"/>
              <a:t>проводить профилактику и коррекцию здоровья детей в игровой форме.</a:t>
            </a:r>
          </a:p>
          <a:p>
            <a:endParaRPr lang="ru-RU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ownloads\photofacefun_com_1563375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77" y="1268760"/>
            <a:ext cx="4878998" cy="33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vector-health-sign-icon-desi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67501" y="478201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kisspng-footprint-clip-art-foot-5abf2feeaeb282.6561346715224790867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53" y="4941169"/>
            <a:ext cx="1335034" cy="10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C:\Users\user\Desktop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49" y="4927710"/>
            <a:ext cx="1222453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80" y="4818804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05258"/>
            <a:ext cx="1339856" cy="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0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«МАЛЕНЬКИЙ ПРУДИК»</a:t>
            </a:r>
            <a:br>
              <a:rPr lang="ru-RU" sz="1800" b="1" dirty="0" smtClean="0"/>
            </a:br>
            <a:r>
              <a:rPr lang="ru-RU" sz="1800" b="1" dirty="0" smtClean="0"/>
              <a:t>                  </a:t>
            </a:r>
            <a:r>
              <a:rPr lang="ru-RU" sz="2000" dirty="0" smtClean="0">
                <a:latin typeface="+mn-lt"/>
              </a:rPr>
              <a:t>На </a:t>
            </a:r>
            <a:r>
              <a:rPr lang="ru-RU" sz="2000" dirty="0">
                <a:latin typeface="+mn-lt"/>
              </a:rPr>
              <a:t>этом объекте дети получают знания о жителях и </a:t>
            </a:r>
            <a:r>
              <a:rPr lang="ru-RU" sz="2000" dirty="0" smtClean="0">
                <a:latin typeface="+mn-lt"/>
              </a:rPr>
              <a:t>              растениях </a:t>
            </a:r>
            <a:r>
              <a:rPr lang="ru-RU" sz="2000" dirty="0">
                <a:latin typeface="+mn-lt"/>
              </a:rPr>
              <a:t>водоема, проводят наблюдения за ними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РАСТЕНИЯ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-бадан</a:t>
            </a:r>
          </a:p>
          <a:p>
            <a:r>
              <a:rPr lang="ru-RU" sz="2000" dirty="0" smtClean="0"/>
              <a:t>-хоста</a:t>
            </a:r>
          </a:p>
          <a:p>
            <a:r>
              <a:rPr lang="ru-RU" sz="2000" dirty="0" smtClean="0"/>
              <a:t>-тигровая лилия</a:t>
            </a:r>
          </a:p>
          <a:p>
            <a:r>
              <a:rPr lang="ru-RU" sz="2000" dirty="0" smtClean="0"/>
              <a:t>-лилейник</a:t>
            </a:r>
          </a:p>
          <a:p>
            <a:r>
              <a:rPr lang="ru-RU" sz="2000" dirty="0"/>
              <a:t>-</a:t>
            </a:r>
            <a:r>
              <a:rPr lang="ru-RU" sz="2000" dirty="0" smtClean="0"/>
              <a:t>папоротник</a:t>
            </a:r>
            <a:endParaRPr lang="ru-RU" sz="2000" dirty="0"/>
          </a:p>
        </p:txBody>
      </p:sp>
      <p:pic>
        <p:nvPicPr>
          <p:cNvPr id="4" name="Picture 2" descr="C:\Users\user\Desktop\photoeditorsdk-exp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74618"/>
            <a:ext cx="5162368" cy="365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9788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ЗНАКИ\25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3216"/>
            <a:ext cx="1130747" cy="11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15" y="5229200"/>
            <a:ext cx="933484" cy="12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ЗНАКИ\232296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28995"/>
            <a:ext cx="1233389" cy="10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лето тропа\обрезка фото\photofacefun_com_15631839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796" y="4465958"/>
            <a:ext cx="2248022" cy="171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9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368152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2000" b="1" dirty="0">
                <a:latin typeface="+mn-lt"/>
              </a:rPr>
              <a:t>Э</a:t>
            </a:r>
            <a:r>
              <a:rPr lang="ru-RU" sz="2000" b="1" dirty="0" smtClean="0">
                <a:latin typeface="+mn-lt"/>
              </a:rPr>
              <a:t>кологический объект 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«ЦВЕТНИКИ»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5" y="34651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5032" y="1340768"/>
            <a:ext cx="6493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Задача </a:t>
            </a:r>
            <a:r>
              <a:rPr lang="ru-RU" dirty="0"/>
              <a:t>– уточнить представления детей о цветниках, разнообразии цветущих растений, их названия, строение, способы ухода, условия роста. Учить понимать пользу и значения для хорошего настроения и самочувствия </a:t>
            </a:r>
          </a:p>
        </p:txBody>
      </p:sp>
      <p:pic>
        <p:nvPicPr>
          <p:cNvPr id="6" name="Picture 2" descr="F:\лето тропа\обрезка фото\photofacefun_com_15632195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18" y="2996952"/>
            <a:ext cx="5309456" cy="3429024"/>
          </a:xfrm>
          <a:prstGeom prst="rect">
            <a:avLst/>
          </a:prstGeom>
          <a:noFill/>
        </p:spPr>
      </p:pic>
      <p:pic>
        <p:nvPicPr>
          <p:cNvPr id="7" name="Picture 2" descr="F:\лето тропа\обрезка фото\photofacefun_com_15632194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2541097"/>
            <a:ext cx="3744415" cy="2281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0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7500" y="1556792"/>
            <a:ext cx="6396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Деревенский дворик Позволяет познакомить детей с домашними птицами и животными: особенностями их внешнего облика, поведением, способами передвижения, повадками, питанием, рассказать о том, какую пользу они при носят человеку, дать представления о содержании и кормлении домашних животных, объяснить, как тесно жизнь этих животных связана с человеком.</a:t>
            </a:r>
          </a:p>
        </p:txBody>
      </p:sp>
    </p:spTree>
    <p:extLst>
      <p:ext uri="{BB962C8B-B14F-4D97-AF65-F5344CB8AC3E}">
        <p14:creationId xmlns:p14="http://schemas.microsoft.com/office/powerpoint/2010/main" val="11721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188640"/>
            <a:ext cx="8229600" cy="79208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Экологический объект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«Огород Бабки Агафьи»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me-pc\Desktop\лето тропа\DSCN7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2639914" cy="19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-pc\Desktop\лето тропа\DSCN7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2760985" cy="207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me-pc\Desktop\лето тропа\DSCN7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2472953" cy="18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-pc\Desktop\лето тропа\IMG_20190702_1031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2374990" cy="316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085640"/>
            <a:ext cx="27363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Муравейник</a:t>
            </a:r>
            <a:r>
              <a:rPr lang="ru-RU" dirty="0" smtClean="0"/>
              <a:t>. </a:t>
            </a:r>
            <a:r>
              <a:rPr lang="ru-RU" dirty="0"/>
              <a:t>Задача этого объекта – углубить знания детей о муравьях, их образе жизни; сформировать представления о роли муравьёв в жизни леса, воспитывать бережное отношение к муравьям</a:t>
            </a:r>
            <a:r>
              <a:rPr lang="ru-RU" dirty="0" smtClean="0"/>
              <a:t>.</a:t>
            </a:r>
          </a:p>
          <a:p>
            <a:r>
              <a:rPr lang="ru-RU" b="1" dirty="0"/>
              <a:t>Лужайка</a:t>
            </a:r>
            <a:r>
              <a:rPr lang="ru-RU" dirty="0"/>
              <a:t> с </a:t>
            </a:r>
            <a:r>
              <a:rPr lang="ru-RU" dirty="0" smtClean="0"/>
              <a:t>насекомыми- эта </a:t>
            </a:r>
            <a:r>
              <a:rPr lang="ru-RU" dirty="0"/>
              <a:t>зона для организации </a:t>
            </a:r>
            <a:r>
              <a:rPr lang="ru-RU" dirty="0" smtClean="0"/>
              <a:t>наблюдений за </a:t>
            </a:r>
            <a:r>
              <a:rPr lang="ru-RU" dirty="0"/>
              <a:t>растениями (одуванчиками, ромашками, клевером, травами), насекомыми.</a:t>
            </a:r>
          </a:p>
          <a:p>
            <a:endParaRPr lang="ru-RU" dirty="0"/>
          </a:p>
        </p:txBody>
      </p:sp>
      <p:pic>
        <p:nvPicPr>
          <p:cNvPr id="6" name="Picture 2" descr="F:\лето тропа\DSCN7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71922"/>
            <a:ext cx="5576126" cy="418209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+mn-lt"/>
              </a:rPr>
              <a:t>Экологический объект</a:t>
            </a:r>
          </a:p>
          <a:p>
            <a:r>
              <a:rPr lang="ru-RU" sz="2000" b="1" dirty="0" smtClean="0">
                <a:latin typeface="+mn-lt"/>
              </a:rPr>
              <a:t>«Муравейник»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5122" name="Picture 2" descr="C:\Users\Home-pc\Desktop\лето тропа\DSCN7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73" y="4149080"/>
            <a:ext cx="3121026" cy="23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-pc\Desktop\лето тропа\DSCN7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98" y="4946828"/>
            <a:ext cx="1845130" cy="138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2"/>
            <a:ext cx="7139136" cy="116013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«ЛЕСНАЯ  АПТЕКА»</a:t>
            </a:r>
            <a:br>
              <a:rPr lang="ru-RU" sz="1800" b="1" dirty="0" smtClean="0"/>
            </a:br>
            <a:r>
              <a:rPr lang="ru-RU" sz="2000" dirty="0" smtClean="0">
                <a:latin typeface="+mn-lt"/>
              </a:rPr>
              <a:t>Задача </a:t>
            </a:r>
            <a:r>
              <a:rPr lang="ru-RU" sz="2000" dirty="0">
                <a:latin typeface="+mn-lt"/>
              </a:rPr>
              <a:t>– создание условий для формирования у детей знаний о лекарственных растениях</a:t>
            </a:r>
            <a:br>
              <a:rPr lang="ru-RU" sz="2000" dirty="0">
                <a:latin typeface="+mn-lt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2" y="40466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G:\лето тропа\ЗНАКИ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677649"/>
            <a:ext cx="2129364" cy="2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s1200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66" y="4077391"/>
            <a:ext cx="1770768" cy="12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user\Desktop\krasa-130419120946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77649"/>
            <a:ext cx="1637975" cy="12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user\Desktop\2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12" y="1212164"/>
            <a:ext cx="940363" cy="70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user\Desktop\orig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0764" y="1161049"/>
            <a:ext cx="1773127" cy="11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user\Desktop\Тысячелистник-обыкнове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45" y="1474826"/>
            <a:ext cx="1222009" cy="8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Users\user\Desktop\chicoryz_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30806"/>
            <a:ext cx="1780455" cy="133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C:\Users\user\Desktop\i (4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7" y="2284701"/>
            <a:ext cx="1513938" cy="97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 descr="C:\Users\user\Desktop\ЗНАКИ\unnam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26" y="5246578"/>
            <a:ext cx="1215746" cy="12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G:\лето тропа\ЗНАКИ\2322965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65" y="5349054"/>
            <a:ext cx="1182697" cy="9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15" descr="C:\Users\user\Desktop\ЗНАКИ\sl-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1" y="5359771"/>
            <a:ext cx="1497523" cy="9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C:\Users\user\Desktop\ЗНАКИ\1605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64045"/>
            <a:ext cx="1087835" cy="10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9" name="Picture 17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83" y="5364244"/>
            <a:ext cx="870992" cy="8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F:\лето тропа\DSCN75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980728"/>
            <a:ext cx="2735924" cy="2051943"/>
          </a:xfrm>
          <a:prstGeom prst="rect">
            <a:avLst/>
          </a:prstGeom>
          <a:noFill/>
        </p:spPr>
      </p:pic>
      <p:pic>
        <p:nvPicPr>
          <p:cNvPr id="6" name="Picture 2" descr="F:\лето тропа\DSCN75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7" y="3357786"/>
            <a:ext cx="2951948" cy="2213961"/>
          </a:xfrm>
          <a:prstGeom prst="rect">
            <a:avLst/>
          </a:prstGeom>
          <a:noFill/>
        </p:spPr>
      </p:pic>
      <p:pic>
        <p:nvPicPr>
          <p:cNvPr id="7" name="Picture 2" descr="F:\лето тропа\DSCN75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44" y="2914432"/>
            <a:ext cx="3769097" cy="2826822"/>
          </a:xfrm>
          <a:prstGeom prst="rect">
            <a:avLst/>
          </a:prstGeom>
          <a:noFill/>
        </p:spPr>
      </p:pic>
      <p:pic>
        <p:nvPicPr>
          <p:cNvPr id="8" name="Picture 2" descr="F:\лето тропа\обрезка фото\photofacefun_com_15632196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1840" y="980728"/>
            <a:ext cx="2483612" cy="1582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7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</a:t>
            </a:r>
            <a:r>
              <a:rPr lang="ru-RU" sz="1800" dirty="0" smtClean="0">
                <a:latin typeface="+mn-lt"/>
              </a:rPr>
              <a:t>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«СОСНА»</a:t>
            </a:r>
            <a:br>
              <a:rPr lang="ru-RU" sz="18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лето тропа\обрезка фото\photofacefun_com_1563180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2517"/>
            <a:ext cx="36004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photofacefun_com_156336659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" y="3356992"/>
            <a:ext cx="302433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ЗНАКИ\az4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627377"/>
            <a:ext cx="1411635" cy="8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552" y="5517232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C:\Users\user\Desktop\sl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32" y="5575491"/>
            <a:ext cx="1388144" cy="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81" y="5544903"/>
            <a:ext cx="982274" cy="9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93" y="5606325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stop-cutting-down-trees-sign-vector-1717300 —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28" y="5528657"/>
            <a:ext cx="946076" cy="10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лето тропа\DSCN75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7391" y="1343396"/>
            <a:ext cx="3121025" cy="2340769"/>
          </a:xfrm>
          <a:prstGeom prst="rect">
            <a:avLst/>
          </a:prstGeom>
          <a:noFill/>
        </p:spPr>
      </p:pic>
      <p:pic>
        <p:nvPicPr>
          <p:cNvPr id="1026" name="Picture 2" descr="C:\Users\Home-pc\Desktop\лето тропа\4498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36" y="3869199"/>
            <a:ext cx="2520280" cy="16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ome-pc\Desktop\лето тропа\4698084_lar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1" y="1811894"/>
            <a:ext cx="2460481" cy="18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/>
              <a:t>«ТУЯ»</a:t>
            </a:r>
            <a:br>
              <a:rPr lang="ru-RU" sz="18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ЗНАКИ\az4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627377"/>
            <a:ext cx="1411635" cy="8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552" y="5517232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C:\Users\user\Desktop\sl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32" y="5575491"/>
            <a:ext cx="1388144" cy="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81" y="5544903"/>
            <a:ext cx="982274" cy="9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232d4646d789cbca6e5e95af5a347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93" y="5606325"/>
            <a:ext cx="885453" cy="7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stop-cutting-down-trees-sign-vector-1717300 —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28" y="5528657"/>
            <a:ext cx="946076" cy="10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лето тропа\обрезка фото\photofacefun_com_1563183891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9126" y="1709367"/>
            <a:ext cx="4356183" cy="33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big_thuja-zapadnay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0" y="2132856"/>
            <a:ext cx="2016968" cy="26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s1200 (1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62" y="1087487"/>
            <a:ext cx="1998911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birdhouse-with-bird-circle-icon-vector-88467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75" y="3476119"/>
            <a:ext cx="1543883" cy="16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400" dirty="0" smtClean="0"/>
              <a:t>               </a:t>
            </a:r>
            <a:r>
              <a:rPr lang="ru-RU" sz="2600" dirty="0"/>
              <a:t>Задачи проекта</a:t>
            </a:r>
            <a:r>
              <a:rPr lang="ru-RU" sz="2600" dirty="0" smtClean="0"/>
              <a:t>:</a:t>
            </a:r>
          </a:p>
          <a:p>
            <a:r>
              <a:rPr lang="ru-RU" sz="2000" dirty="0" smtClean="0"/>
              <a:t>- </a:t>
            </a:r>
            <a:r>
              <a:rPr lang="ru-RU" sz="2000" dirty="0"/>
              <a:t>разработать и внедрить в практическую деятельность объекты для ознакомления детей с окружающим их миром; </a:t>
            </a:r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/>
              <a:t>обогащать и систематизировать знания детей средствами экологической тропы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- познакомить с разными объектами живой природы и показать ее взаимосвязь с окружающим миром; </a:t>
            </a:r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/>
              <a:t>формировать у детей экологически грамотное поведение в природе, безопасное как для дошкольников, так и для самой природы; </a:t>
            </a:r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/>
              <a:t>воспитывать у дошкольников эстетические чувства, умение замечать и беречь красоту окружающей природы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- способствовать повышению профессиональной компетентности педагогов в вопросах создания </a:t>
            </a:r>
            <a:r>
              <a:rPr lang="ru-RU" sz="2000" dirty="0" err="1"/>
              <a:t>эколого</a:t>
            </a:r>
            <a:r>
              <a:rPr lang="ru-RU" sz="2000" dirty="0"/>
              <a:t>–развивающей среды и проведения экскурсий по объектам экологической тропы; </a:t>
            </a:r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/>
              <a:t>повысить экологическое просвещение родителей.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ЦВЕТУЩИЙ КУСТАРНИК  </a:t>
            </a:r>
            <a:r>
              <a:rPr lang="ru-RU" sz="1800" b="1" dirty="0" smtClean="0"/>
              <a:t>«ГОРТЕНЗИЯ»</a:t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:\лето тропа\обрезка фото\photofacefun_com_15631838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11561"/>
            <a:ext cx="5165910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ЗНАКИ\25047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96" y="5258292"/>
            <a:ext cx="1091407" cy="10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47061"/>
            <a:ext cx="1096374" cy="12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user\Desktop\ЗНАКИ\hello_html_3fb6e23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59" y="5147061"/>
            <a:ext cx="1074534" cy="10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419872" y="5147062"/>
            <a:ext cx="1251334" cy="125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nature-plant-white-flower-summer-garden-hydrangea-viburnum-flowering-plant-hydrangeaceae-cornales-land-plant-chrysanths-872422-1024x7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7" y="2411660"/>
            <a:ext cx="221611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article4491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3" y="4836773"/>
            <a:ext cx="1436748" cy="14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0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Экологические  объекты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ЯГОДНЫЕ  КУСТАРНИКИ </a:t>
            </a:r>
            <a:br>
              <a:rPr lang="ru-RU" sz="1800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«ЧЕРНАЯ  И  КРАСНАЯ СМОРОДИНА»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лето тропа\обрезка фото\photofacefun_com_1563184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66" y="1484784"/>
            <a:ext cx="4245805" cy="31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krasnaja-smorodina3 (1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819400" cy="31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sorta_smorodini-e1510338225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1938203" cy="126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a7db7fa4d791aa24af20b9f3d6ad0a1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87" y="3645024"/>
            <a:ext cx="1758642" cy="13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1560" y="5209759"/>
            <a:ext cx="1284119" cy="12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ЗНАКИ\43cc6451185ccc850c8948568959c49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29" y="5287963"/>
            <a:ext cx="1109426" cy="10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C:\Users\user\Desktop\sl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55" y="5389380"/>
            <a:ext cx="1448971" cy="9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34815"/>
            <a:ext cx="1257553" cy="13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user\Desktop\ЗНАКИ\cutlery_icons_vector_orange_background_28060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26" y="5388335"/>
            <a:ext cx="840034" cy="84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9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«АЙВА»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2818656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ДЕКОРАТИВНЫЙ КУСТАРНИК АЙВА</a:t>
            </a:r>
          </a:p>
          <a:p>
            <a:pPr marL="0" indent="0">
              <a:buNone/>
            </a:pPr>
            <a:endParaRPr lang="ru-RU" sz="1800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лето тропа\обрезка фото\photofacefun_com_1563184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5184576" cy="3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лето тропа\s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7" y="3114516"/>
            <a:ext cx="2559249" cy="19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лето тропа\ayva_aponskaya_plod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2158089" cy="16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DSC017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73" y="3932708"/>
            <a:ext cx="2475416" cy="14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0235" y="5206945"/>
            <a:ext cx="1238087" cy="12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9" y="5065593"/>
            <a:ext cx="1257553" cy="13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«СКАЗОЧНОЕ ПТИЧЬЕ ДЕРЕВО»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169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photofacefun_com_1563372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302433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photofacefun_com_1563372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62" y="1161049"/>
            <a:ext cx="2274569" cy="11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photofacefun_com_156337284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273808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photofacefun_com_15633727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12" y="2564904"/>
            <a:ext cx="1543050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img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2246534" cy="16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7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G:\лето тропа\IMG_20190702_103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88147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лето тропа\IMG_20190702_103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2" y="1622568"/>
            <a:ext cx="2039040" cy="27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/>
              <a:t>«Камень, поросший мхом»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wnloads\photofacefun_com_1563376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43" y="1579880"/>
            <a:ext cx="5161113" cy="345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97284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 descr="C:\Users\user\Desktop\kisspng-rock-stone-clip-art-vector-grass-stone-5a8b3438d6fde0.2611433615190723128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42138"/>
            <a:ext cx="1154700" cy="10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sculpture-2-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76" y="5067299"/>
            <a:ext cx="1070248" cy="10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dubovyy_mo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3" y="2636912"/>
            <a:ext cx="1963856" cy="10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listostebelnie_mhi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7" y="4019942"/>
            <a:ext cx="1976638" cy="10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user\Desktop\sfagnu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0" y="5517233"/>
            <a:ext cx="1772104" cy="10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457200" y="1844824"/>
            <a:ext cx="2818656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виды мха:</a:t>
            </a:r>
          </a:p>
          <a:p>
            <a:pPr marL="0" indent="0" algn="ctr">
              <a:buNone/>
            </a:pPr>
            <a:r>
              <a:rPr lang="ru-RU" sz="2000" dirty="0" smtClean="0"/>
              <a:t>Дубовый 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Кукушкин лён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Сфагнум</a:t>
            </a:r>
          </a:p>
          <a:p>
            <a:pPr marL="0" indent="0" algn="ctr">
              <a:buNone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42890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2" y="274637"/>
            <a:ext cx="7139137" cy="201676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latin typeface="+mn-lt"/>
              </a:rPr>
              <a:t>«ГРИБНОЙ ПЕНЬ»</a:t>
            </a:r>
            <a:br>
              <a:rPr lang="ru-RU" sz="1800" b="1" dirty="0" smtClean="0">
                <a:latin typeface="+mn-lt"/>
              </a:rPr>
            </a:br>
            <a:r>
              <a:rPr lang="ru-RU" sz="1800" dirty="0">
                <a:latin typeface="+mn-lt"/>
              </a:rPr>
              <a:t>Экологическая тропинка позволяет более продуктивно использовать обычные прогулки с детьми для экологических занятий и одновременно для оздоровления детей на свежем воздухе. На тропе можно проводить наблюдения, игры, театрализованные занятия, экскурсии.</a:t>
            </a:r>
            <a:br>
              <a:rPr lang="ru-RU" sz="1800" dirty="0">
                <a:latin typeface="+mn-lt"/>
              </a:rPr>
            </a:b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5"/>
            <a:ext cx="2674640" cy="266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ПЕНЬ 7 ЛЕТ  </a:t>
            </a:r>
            <a:r>
              <a:rPr lang="ru-RU" sz="1800" dirty="0"/>
              <a:t>–ДЕРЕВО </a:t>
            </a:r>
            <a:r>
              <a:rPr lang="ru-RU" sz="1800" dirty="0" smtClean="0"/>
              <a:t>ЯБЛОНЯ</a:t>
            </a:r>
          </a:p>
          <a:p>
            <a:pPr marL="0" indent="0">
              <a:buNone/>
            </a:pPr>
            <a:r>
              <a:rPr lang="ru-RU" sz="1800" dirty="0" smtClean="0"/>
              <a:t>ГРИБЫ –</a:t>
            </a:r>
          </a:p>
          <a:p>
            <a:pPr marL="0" indent="0">
              <a:buNone/>
            </a:pPr>
            <a:r>
              <a:rPr lang="ru-RU" sz="1800" dirty="0" smtClean="0"/>
              <a:t>ПИЛОЛИСТНИК ТИГРОВЫЙ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8" y="260648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лето тропа\обрезка фото\photofacefun_com_15632192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0681" y="2291405"/>
            <a:ext cx="4564764" cy="3189568"/>
          </a:xfrm>
          <a:prstGeom prst="rect">
            <a:avLst/>
          </a:prstGeom>
          <a:noFill/>
        </p:spPr>
      </p:pic>
      <p:pic>
        <p:nvPicPr>
          <p:cNvPr id="6" name="Picture 11" descr="C:\Users\user\Desktop\ЗНАКИ\istockphoto-824220980-612x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7854"/>
            <a:ext cx="942435" cy="9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:\лето тропа\ЗНАКИ\160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4669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prohibition-sign-for-mushrooms-on-white-vector-19432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99" y="5360937"/>
            <a:ext cx="1277682" cy="11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hello_html_m1cdb23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392580"/>
            <a:ext cx="1036074" cy="97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user\Desktop\stump-clipart-deforestation-14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5453044"/>
            <a:ext cx="945335" cy="9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941" y="260648"/>
            <a:ext cx="7211144" cy="1584176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«ИСКУССТВЕННЫЙ  ВОДОЁМ»</a:t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>Морской берег «Пляж»- служит для </a:t>
            </a:r>
            <a:r>
              <a:rPr lang="ru-RU" sz="1800" dirty="0" err="1">
                <a:latin typeface="+mn-lt"/>
              </a:rPr>
              <a:t>босохождения</a:t>
            </a:r>
            <a:r>
              <a:rPr lang="ru-RU" sz="1800" dirty="0">
                <a:latin typeface="+mn-lt"/>
              </a:rPr>
              <a:t> по песку</a:t>
            </a:r>
            <a:r>
              <a:rPr lang="ru-RU" sz="1800" dirty="0" smtClean="0">
                <a:latin typeface="+mn-lt"/>
              </a:rPr>
              <a:t>, камням, </a:t>
            </a:r>
            <a:r>
              <a:rPr lang="ru-RU" sz="1800" dirty="0">
                <a:latin typeface="+mn-lt"/>
              </a:rPr>
              <a:t>что способствует закаливанию.</a:t>
            </a:r>
            <a:br>
              <a:rPr lang="ru-RU" sz="1800" dirty="0"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5"/>
            <a:ext cx="2818656" cy="3240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ИСКУССТВЕННЫЙ ВОДОЁМ</a:t>
            </a:r>
          </a:p>
          <a:p>
            <a:pPr marL="0" indent="0" algn="ctr">
              <a:buNone/>
            </a:pPr>
            <a:r>
              <a:rPr lang="ru-RU" sz="2000" dirty="0" smtClean="0"/>
              <a:t>знакомит </a:t>
            </a:r>
            <a:r>
              <a:rPr lang="ru-RU" sz="2000" dirty="0"/>
              <a:t>детей с обитателями водоема, </a:t>
            </a:r>
            <a:r>
              <a:rPr lang="ru-RU" sz="2000" dirty="0" smtClean="0"/>
              <a:t>с условиями  их жизни</a:t>
            </a:r>
            <a:r>
              <a:rPr lang="ru-RU" sz="2000" dirty="0"/>
              <a:t>, </a:t>
            </a:r>
            <a:r>
              <a:rPr lang="ru-RU" sz="2000" dirty="0" smtClean="0"/>
              <a:t>питания. </a:t>
            </a:r>
          </a:p>
          <a:p>
            <a:pPr marL="0" indent="0" algn="ctr">
              <a:buNone/>
            </a:pPr>
            <a:r>
              <a:rPr lang="ru-RU" sz="2000" dirty="0" smtClean="0"/>
              <a:t>В оформлении бросовый материал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лето тропа\обрезка фото\photofacefun_com_15632193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5896" y="1511793"/>
            <a:ext cx="5161220" cy="3737736"/>
          </a:xfrm>
          <a:prstGeom prst="rect">
            <a:avLst/>
          </a:prstGeom>
          <a:noFill/>
        </p:spPr>
      </p:pic>
      <p:pic>
        <p:nvPicPr>
          <p:cNvPr id="2051" name="Picture 3" descr="F:\лето тропа\обрезка фото\photofacefun_com_1563219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2397" y="1412776"/>
            <a:ext cx="2273295" cy="1517141"/>
          </a:xfrm>
          <a:prstGeom prst="rect">
            <a:avLst/>
          </a:prstGeom>
          <a:noFill/>
        </p:spPr>
      </p:pic>
      <p:pic>
        <p:nvPicPr>
          <p:cNvPr id="8" name="Picture 23" descr="C:\Users\user\Desktop\kisspng-rock-stone-clip-art-vector-grass-stone-5a8b3438d6fde0.2611433615190723128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6" y="5373216"/>
            <a:ext cx="1154700" cy="10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73216"/>
            <a:ext cx="1298299" cy="10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M14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73216"/>
            <a:ext cx="1098746" cy="10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«РЕПЕЙ»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лето тропа\обрезка фото\photofacefun_com_15632197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143116"/>
            <a:ext cx="5167338" cy="3364152"/>
          </a:xfrm>
          <a:prstGeom prst="rect">
            <a:avLst/>
          </a:prstGeom>
          <a:noFill/>
        </p:spPr>
      </p:pic>
      <p:pic>
        <p:nvPicPr>
          <p:cNvPr id="10243" name="Picture 3" descr="F:\лето тропа\обрезка фото\photofacefun_com_1563219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14422"/>
            <a:ext cx="3028950" cy="2001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4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284" y="476672"/>
            <a:ext cx="7289516" cy="18002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«Грибы»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Задача </a:t>
            </a:r>
            <a:r>
              <a:rPr lang="ru-RU" sz="1800" dirty="0">
                <a:latin typeface="+mn-lt"/>
              </a:rPr>
              <a:t>этой зоны- уточнить и расширить представления детей о мире грибов. Познакомить детей с правилами безопасного и бережного поведения в лесу при сборе грибов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1800" dirty="0"/>
              <a:t>На лесной опушке Эта зона может стать основной для реализации природоведческого воспитания дошкольников. Она дает возможность для организации наблюдений за животными родного края (леса), их узнавания.</a:t>
            </a:r>
          </a:p>
          <a:p>
            <a:endParaRPr lang="ru-RU" dirty="0" smtClean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4" y="332656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лето тропа\обрезка фото\photofacefun_com_15632198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7336" y="1845429"/>
            <a:ext cx="5209941" cy="3082664"/>
          </a:xfrm>
          <a:prstGeom prst="rect">
            <a:avLst/>
          </a:prstGeom>
          <a:noFill/>
        </p:spPr>
      </p:pic>
      <p:pic>
        <p:nvPicPr>
          <p:cNvPr id="11267" name="Picture 3" descr="F:\лето тропа\обрезка фото\photofacefun_com_15632198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216" y="4293096"/>
            <a:ext cx="2404457" cy="1565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1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 fontScale="92500"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r>
              <a:rPr lang="ru-RU" sz="1800" b="1" i="1" dirty="0" smtClean="0"/>
              <a:t>Работа </a:t>
            </a:r>
            <a:r>
              <a:rPr lang="ru-RU" sz="1800" b="1" i="1" dirty="0"/>
              <a:t>по созданию </a:t>
            </a:r>
            <a:r>
              <a:rPr lang="ru-RU" sz="1800" b="1" i="1" dirty="0" err="1"/>
              <a:t>экотропы</a:t>
            </a:r>
            <a:r>
              <a:rPr lang="ru-RU" sz="1800" b="1" i="1" dirty="0"/>
              <a:t> проводится в несколько </a:t>
            </a:r>
            <a:r>
              <a:rPr lang="ru-RU" sz="1800" b="1" i="1" dirty="0" smtClean="0"/>
              <a:t>этапов</a:t>
            </a:r>
          </a:p>
          <a:p>
            <a:r>
              <a:rPr lang="ru-RU" sz="1800" b="1" i="1" dirty="0" smtClean="0"/>
              <a:t>Первый </a:t>
            </a:r>
            <a:r>
              <a:rPr lang="ru-RU" sz="1800" b="1" i="1" dirty="0"/>
              <a:t>этап </a:t>
            </a:r>
            <a:r>
              <a:rPr lang="ru-RU" sz="1800" b="1" i="1" dirty="0" smtClean="0"/>
              <a:t>организационный </a:t>
            </a:r>
            <a:r>
              <a:rPr lang="ru-RU" sz="1800" dirty="0" smtClean="0"/>
              <a:t>- </a:t>
            </a:r>
            <a:r>
              <a:rPr lang="ru-RU" sz="1800" dirty="0"/>
              <a:t>создается инициативная группа по организации учебной экологической тропы. На этом этапе определяются задачи, объем работы, порядок действий. Составляется общий план работы по созданию </a:t>
            </a:r>
            <a:r>
              <a:rPr lang="ru-RU" sz="1800" dirty="0" err="1"/>
              <a:t>экотропы</a:t>
            </a:r>
            <a:r>
              <a:rPr lang="ru-RU" sz="1800" dirty="0"/>
              <a:t> и план действий</a:t>
            </a:r>
            <a:r>
              <a:rPr lang="ru-RU" sz="1800" dirty="0" smtClean="0"/>
              <a:t>.</a:t>
            </a:r>
          </a:p>
          <a:p>
            <a:r>
              <a:rPr lang="ru-RU" sz="1800" b="1" i="1" dirty="0" smtClean="0"/>
              <a:t> </a:t>
            </a:r>
            <a:r>
              <a:rPr lang="ru-RU" sz="1800" b="1" i="1" dirty="0"/>
              <a:t>Второй этап </a:t>
            </a:r>
            <a:r>
              <a:rPr lang="ru-RU" sz="1800" dirty="0"/>
              <a:t>– прокладка маршрута </a:t>
            </a:r>
            <a:r>
              <a:rPr lang="ru-RU" sz="1800" dirty="0" err="1"/>
              <a:t>экотропы</a:t>
            </a:r>
            <a:r>
              <a:rPr lang="ru-RU" sz="1800" dirty="0"/>
              <a:t> и составление </a:t>
            </a:r>
            <a:r>
              <a:rPr lang="ru-RU" sz="1800" dirty="0" smtClean="0"/>
              <a:t>картосхемы</a:t>
            </a:r>
          </a:p>
          <a:p>
            <a:r>
              <a:rPr lang="ru-RU" sz="1800" b="1" i="1" dirty="0"/>
              <a:t>Третий этап – </a:t>
            </a:r>
            <a:r>
              <a:rPr lang="ru-RU" sz="1800" dirty="0"/>
              <a:t>оформление и благоустройство </a:t>
            </a:r>
            <a:r>
              <a:rPr lang="ru-RU" sz="1800" dirty="0" err="1"/>
              <a:t>экотропы</a:t>
            </a:r>
            <a:r>
              <a:rPr lang="ru-RU" sz="1800" dirty="0"/>
              <a:t>. </a:t>
            </a:r>
            <a:endParaRPr lang="ru-RU" sz="1800" dirty="0" smtClean="0"/>
          </a:p>
          <a:p>
            <a:r>
              <a:rPr lang="ru-RU" sz="1800" b="1" i="1" dirty="0" smtClean="0"/>
              <a:t>Четвертый </a:t>
            </a:r>
            <a:r>
              <a:rPr lang="ru-RU" sz="1800" b="1" i="1" dirty="0"/>
              <a:t>этап </a:t>
            </a:r>
            <a:r>
              <a:rPr lang="ru-RU" sz="1800" dirty="0"/>
              <a:t>– начало работы </a:t>
            </a:r>
            <a:r>
              <a:rPr lang="ru-RU" sz="1800" dirty="0" err="1"/>
              <a:t>экотропы</a:t>
            </a:r>
            <a:r>
              <a:rPr lang="ru-RU" sz="1800" dirty="0"/>
              <a:t>. Важным требованием к созданию учебной </a:t>
            </a:r>
            <a:r>
              <a:rPr lang="ru-RU" sz="1800" dirty="0" err="1"/>
              <a:t>экотропы</a:t>
            </a:r>
            <a:r>
              <a:rPr lang="ru-RU" sz="1800" dirty="0"/>
              <a:t> является принятие официального документа - паспорта экологической тропы. Паспорт утверждается заведующей детского учреждения</a:t>
            </a:r>
            <a:r>
              <a:rPr lang="ru-RU" sz="1800" dirty="0" smtClean="0"/>
              <a:t>.</a:t>
            </a:r>
          </a:p>
          <a:p>
            <a:endParaRPr lang="ru-RU" sz="1800" dirty="0" smtClean="0"/>
          </a:p>
          <a:p>
            <a:r>
              <a:rPr lang="ru-RU" sz="2000" dirty="0"/>
              <a:t>Экологическая тропа– специально оборудованный в образовательных и воспитательных целях маршрут, проходящий через различные природные объекты, имеющие эстетическую, природоохранную и историческую ценность, на котором дошкольники получают информацию об этих объектах</a:t>
            </a: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4441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«Дубок»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2818656" cy="428133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РАСТЕНИЯ</a:t>
            </a:r>
            <a:r>
              <a:rPr lang="ru-RU" dirty="0" smtClean="0"/>
              <a:t>: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F:\лето тропа\-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28184" y="1281034"/>
            <a:ext cx="2489387" cy="1867040"/>
          </a:xfrm>
          <a:prstGeom prst="rect">
            <a:avLst/>
          </a:prstGeom>
          <a:noFill/>
        </p:spPr>
      </p:pic>
      <p:pic>
        <p:nvPicPr>
          <p:cNvPr id="6" name="Picture 2" descr="F:\лето тропа\c2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2214554"/>
            <a:ext cx="28575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МБДОУ «ДЕТСКИЙ САД № 35»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Экологический объект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«БЕРЁЗА»</a:t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7"/>
            <a:ext cx="2386608" cy="3384376"/>
          </a:xfrm>
        </p:spPr>
        <p:txBody>
          <a:bodyPr>
            <a:normAutofit fontScale="92500"/>
          </a:bodyPr>
          <a:lstStyle/>
          <a:p>
            <a:r>
              <a:rPr lang="ru-RU" sz="1800" dirty="0" smtClean="0"/>
              <a:t>ИЗ БЕРЁЗЫ ДЕЛАЮТ:</a:t>
            </a:r>
          </a:p>
          <a:p>
            <a:endParaRPr lang="ru-RU" sz="1800" dirty="0" smtClean="0"/>
          </a:p>
          <a:p>
            <a:r>
              <a:rPr lang="ru-RU" sz="1800" dirty="0" smtClean="0"/>
              <a:t>СОК БЕРЁЗОВЫЙ</a:t>
            </a:r>
          </a:p>
          <a:p>
            <a:r>
              <a:rPr lang="ru-RU" sz="1800" dirty="0" smtClean="0"/>
              <a:t>ПОСУДУ ИЗ БЕРЕСТЫ</a:t>
            </a:r>
          </a:p>
          <a:p>
            <a:r>
              <a:rPr lang="ru-RU" sz="1800" dirty="0" smtClean="0"/>
              <a:t>ВЕНИКИ ДЛЯ БАНИ</a:t>
            </a:r>
          </a:p>
          <a:p>
            <a:r>
              <a:rPr lang="ru-RU" sz="1800" dirty="0" smtClean="0"/>
              <a:t>МЫЛО</a:t>
            </a:r>
          </a:p>
          <a:p>
            <a:r>
              <a:rPr lang="ru-RU" sz="1800" dirty="0" smtClean="0"/>
              <a:t>ДЁГОТЬ </a:t>
            </a:r>
          </a:p>
          <a:p>
            <a:r>
              <a:rPr lang="ru-RU" sz="1800" dirty="0" smtClean="0"/>
              <a:t>МЕБЕЛЬ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лето тропа\depositphotos_10741636-stock-photo-birch-branch-with-fresh-gre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34026"/>
            <a:ext cx="1652178" cy="1209659"/>
          </a:xfrm>
          <a:prstGeom prst="rect">
            <a:avLst/>
          </a:prstGeom>
          <a:noFill/>
        </p:spPr>
      </p:pic>
      <p:pic>
        <p:nvPicPr>
          <p:cNvPr id="24578" name="Picture 2" descr="C:\Users\user\Downloads\photofacefun_com_15633836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858" y="1824533"/>
            <a:ext cx="3093864" cy="35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ownloads\photofacefun_com_15633835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4431" y="2037661"/>
            <a:ext cx="3958051" cy="28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608" y="5424329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83" y="5586330"/>
            <a:ext cx="892054" cy="8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user\Desktop\ЗНАКИ\sl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80" y="5586363"/>
            <a:ext cx="1092374" cy="6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user\Desktop\ЗНАКИ\birdhouse-with-bird-circle-icon-vector-88467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8" y="5586330"/>
            <a:ext cx="864096" cy="9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user\Downloads\photofacefun_com_15633842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582541"/>
            <a:ext cx="1316503" cy="7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G:\лето тропа\ЗНАКИ\unnam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62" y="5543055"/>
            <a:ext cx="883834" cy="88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Мир, окружающий ребенка - это, прежде всего мир природы с безграничным богатством явлений, с неисчерпаемой красотой. Научить детей видеть красоту родной природы, воспитать интерес и бережное отношение к ней - одна из главных задач воспитателей и родителей. Чтобы оберегать и любить родную природу, ее надо знать. Незнание природы часто служит причиной равнодушия, а порой и жестокости по отношению ко всему </a:t>
            </a:r>
            <a:r>
              <a:rPr lang="ru-RU" dirty="0" err="1" smtClean="0"/>
              <a:t>жвому</a:t>
            </a:r>
            <a:r>
              <a:rPr lang="ru-RU" dirty="0"/>
              <a:t>. Любовь к природе, сознательное, бережное и заинтересованное отношение к ней каждого человека мы воспитываем с раннего детства в семье и в детском саду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296851" cy="247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40485"/>
            <a:ext cx="2886946" cy="216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9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/>
              <a:t>Ожидаемые результаты</a:t>
            </a:r>
          </a:p>
          <a:p>
            <a:pPr marL="0" indent="0" algn="r">
              <a:buNone/>
            </a:pPr>
            <a:r>
              <a:rPr lang="ru-RU" sz="2000" b="1" i="1" dirty="0" smtClean="0"/>
              <a:t> </a:t>
            </a:r>
          </a:p>
          <a:p>
            <a:r>
              <a:rPr lang="ru-RU" sz="2000" b="1" i="1" dirty="0" smtClean="0"/>
              <a:t>Дети: </a:t>
            </a:r>
            <a:r>
              <a:rPr lang="ru-RU" sz="2000" dirty="0"/>
              <a:t>Расширение знаний и представлений детей о бережном, созидательном отношении к природе. Формирование у детей гуманистической направленности поведения в окружающих природных условиях. Содействовать развитию представлений о растительном и животном </a:t>
            </a:r>
            <a:r>
              <a:rPr lang="ru-RU" sz="2000" dirty="0" smtClean="0"/>
              <a:t>мире</a:t>
            </a:r>
          </a:p>
          <a:p>
            <a:r>
              <a:rPr lang="ru-RU" sz="2000" b="1" i="1" dirty="0"/>
              <a:t>Родители:</a:t>
            </a:r>
            <a:r>
              <a:rPr lang="ru-RU" sz="2000" dirty="0"/>
              <a:t> Активное включение в совместные с детьми мероприятия экспериментально-познавательного, трудового и экскурсионного характера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b="1" i="1" dirty="0"/>
              <a:t>Педагоги</a:t>
            </a:r>
            <a:r>
              <a:rPr lang="ru-RU" sz="2000" dirty="0"/>
              <a:t>: Обогащение методической базы ДОУ дидактическими материалами экологического направления. Презентация проекта на методическом объединении Повышение педагогической компетентности воспитателей по расширению экологических знаний у детей.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8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ЭКОЛОГИЧЕСКАЯ  ТРОПА </a:t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Деда Природоведа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+mn-lt"/>
              </a:rPr>
            </a:br>
            <a:endParaRPr lang="ru-RU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12568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2000" dirty="0"/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916492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Формы и методы работы с детьми на экологической тропе</a:t>
            </a:r>
            <a:r>
              <a:rPr lang="ru-RU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Экологические беседы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Наблюдения в природе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Экскурсии в природу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Целевые прогулки Экологические </a:t>
            </a:r>
            <a:r>
              <a:rPr lang="ru-RU" dirty="0" smtClean="0"/>
              <a:t>конкурсы;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Решение экологических ситуативных задач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Чтение художественной литературы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Обсуждение и проигрывание ситуаций;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Трудовой </a:t>
            </a:r>
            <a:r>
              <a:rPr lang="ru-RU" dirty="0"/>
              <a:t>десант;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Труд </a:t>
            </a:r>
            <a:r>
              <a:rPr lang="ru-RU" dirty="0"/>
              <a:t>в природе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Экологические развлечения, досуги, праздники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Экологические игры ( дидактические, имитационные, игры- путешествия, сюжетно-ролевые игры, соревновательные, подвижные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Инсценировки, театрализации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6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>ЗНАКОМЬТЕСЬ!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   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ХОЗЯИН ТРОПЫ -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Дед  Природовед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3106688" cy="43204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Роль персонажа Деда Природоведа :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Показывает объекты экологической тропы.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Расширяет </a:t>
            </a:r>
            <a:r>
              <a:rPr lang="ru-RU" dirty="0"/>
              <a:t>представления детей </a:t>
            </a:r>
            <a:r>
              <a:rPr lang="ru-RU" dirty="0" smtClean="0"/>
              <a:t>о погодных изменениях </a:t>
            </a:r>
            <a:r>
              <a:rPr lang="ru-RU" dirty="0"/>
              <a:t>в природе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Формирует </a:t>
            </a:r>
            <a:r>
              <a:rPr lang="ru-RU" dirty="0"/>
              <a:t>бережное отношение к окружающей природе.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Даёт </a:t>
            </a:r>
            <a:r>
              <a:rPr lang="ru-RU" dirty="0"/>
              <a:t>элементарные представления о взаимосвязи человека и природы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Сопровождает       экскурсии по тропе.</a:t>
            </a: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G:\лето тропа\i_5cd94190ac2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7436"/>
            <a:ext cx="3644428" cy="42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795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Система </a:t>
            </a:r>
            <a:r>
              <a:rPr lang="ru-RU" sz="2400" dirty="0">
                <a:solidFill>
                  <a:srgbClr val="FF0000"/>
                </a:solidFill>
              </a:rPr>
              <a:t>знаков для детей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3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ЗНАКИ\43cc6451185ccc850c8948568959c49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0" y="1944200"/>
            <a:ext cx="1109426" cy="10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ЗНАКИ\25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81" y="1830001"/>
            <a:ext cx="1094944" cy="10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ЗНАКИ\160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77" y="1881518"/>
            <a:ext cx="1087835" cy="10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ЗНАКИ\232296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8" y="1881518"/>
            <a:ext cx="1418674" cy="1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ЗНАКИ\az4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14" y="2044174"/>
            <a:ext cx="1411635" cy="8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ЗНАКИ\depositphotos_147168409-stock-illustration-silhouette-bush-with-leaves-a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7536" y="3079503"/>
            <a:ext cx="1572151" cy="157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ЗНАКИ\cutlery_icons_vector_orange_background_2806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45" y="3322987"/>
            <a:ext cx="1085181" cy="108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ЗНАКИ\hello_html_3fb6e230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40" y="3158950"/>
            <a:ext cx="1136328" cy="11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ЗНАКИ\istockphoto-824220980-612x6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26" y="3163403"/>
            <a:ext cx="1156620" cy="11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ЗНАКИ\pngtree-watering-people-png-clipart_20194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4" y="4755503"/>
            <a:ext cx="1257553" cy="13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user\Desktop\ЗНАКИ\s4306387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76" y="4894609"/>
            <a:ext cx="1124017" cy="10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Desktop\ЗНАКИ\Ухаживайте_за_деревьям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26" y="4939258"/>
            <a:ext cx="1084387" cy="10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user\Desktop\ЗНАКИ\unname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49" y="4774037"/>
            <a:ext cx="1215746" cy="12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user\Desktop\ЗНАКИ\tree-icon-png-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0226" y="4774037"/>
            <a:ext cx="1067272" cy="10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user\Desktop\ЗНАКИ\57f89e0a18291157a329577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80" y="4818804"/>
            <a:ext cx="757411" cy="10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user\Desktop\ЗНАКИ\thum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88" y="1991548"/>
            <a:ext cx="933397" cy="93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1" descr="C:\Users\user\Desktop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91" y="4818804"/>
            <a:ext cx="1339856" cy="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 descr="C:\Users\user\Desktop\s120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38" y="976138"/>
            <a:ext cx="1122439" cy="7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user\Desktop\unnamed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99" y="3163403"/>
            <a:ext cx="1222453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user\Desktop\sl-2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21" y="4005395"/>
            <a:ext cx="1192111" cy="7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74" y="-99392"/>
            <a:ext cx="8229600" cy="2160240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>ЭКОЛОГИЧЕСКАЯ  ТРОПА </a:t>
            </a:r>
            <a:br>
              <a:rPr lang="ru-RU" sz="14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Деда </a:t>
            </a:r>
            <a:r>
              <a:rPr lang="ru-RU" sz="2800" dirty="0" smtClean="0">
                <a:latin typeface="+mn-lt"/>
              </a:rPr>
              <a:t>Природоведа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план –схема экологической тропы 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endParaRPr lang="ru-RU" sz="1400" dirty="0">
              <a:latin typeface="+mn-lt"/>
            </a:endParaRPr>
          </a:p>
        </p:txBody>
      </p:sp>
      <p:pic>
        <p:nvPicPr>
          <p:cNvPr id="1027" name="Picture 3" descr="C:\Users\user\Desktop\i_5cd94190ac2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2"/>
            <a:ext cx="1080120" cy="1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48" y="2060848"/>
            <a:ext cx="8496300" cy="43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3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1238</TotalTime>
  <Words>930</Words>
  <Application>Microsoft Office PowerPoint</Application>
  <PresentationFormat>Экран (4:3)</PresentationFormat>
  <Paragraphs>224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 ЭКОЛОГИЧЕСКАЯ  ТРОПА  Деда Природоведа  </vt:lpstr>
      <vt:lpstr> ЭКОЛОГИЧЕСКАЯ  ТРОПА  Деда Природоведа  </vt:lpstr>
      <vt:lpstr> ЭКОЛОГИЧЕСКАЯ  ТРОПА  Деда Природоведа  </vt:lpstr>
      <vt:lpstr> ЭКОЛОГИЧЕСКАЯ  ТРОПА  Деда Природоведа  </vt:lpstr>
      <vt:lpstr> ЭКОЛОГИЧЕСКАЯ  ТРОПА  Деда Природоведа  </vt:lpstr>
      <vt:lpstr>  ЗНАКОМЬТЕСЬ!     ХОЗЯИН ТРОПЫ -  Дед  Природовед </vt:lpstr>
      <vt:lpstr> Система знаков для детей  </vt:lpstr>
      <vt:lpstr> ЭКОЛОГИЧЕСКАЯ  ТРОПА  Деда Природоведа план –схема экологической тропы   </vt:lpstr>
      <vt:lpstr> ЭКОЛОГИЧЕСКАЯ  ТРОПА  Деда Природоведа  </vt:lpstr>
      <vt:lpstr> «АЛЬПИНАРИЙ» </vt:lpstr>
      <vt:lpstr>  «КАМЕННЫЕ ЗАМКИ» </vt:lpstr>
      <vt:lpstr> Экологический объект «МЕТЕОПЛОЩАДКА» Метеостанция- площадка для организации, наблюдений и изучения явлений природы( осадки,направление ветра ) </vt:lpstr>
      <vt:lpstr>МУЗЕЙ ПОД ОТКРЫТЫМ НЕБОМ  «ПОЛЯНКА ПНЕЙ»  « Пень» - жилище для мелких организмов: насекомых, пауков, грибов, лишайников, мхов. наблюдения за пнем помогают детям понять круговорот веществ в природе .   </vt:lpstr>
      <vt:lpstr> Экологический объект «ЦВЕТОЧНЫЕ ЧАСЫ»  </vt:lpstr>
      <vt:lpstr> ЭКОЛОГИЧЕСКАЯ  ТРОПА  Деда Природоведа  </vt:lpstr>
      <vt:lpstr>  «ПТИЧИЙ СТОЛБ» Задачи этого объекта –знакомить с повадками, условиями жизни птиц, рассказывая о пользе птиц, о рационе питания разных видов птиц, развивать познавательную способность дошкольников. </vt:lpstr>
      <vt:lpstr> Экологический объект ДЕРЕВО «ЛИПА»  </vt:lpstr>
      <vt:lpstr> Экологический объект «ЛИПОВАЯ АЛЛЕЯ»  </vt:lpstr>
      <vt:lpstr> «ТРОПА  ЗДОРОВЬЯ» Тропа здоровья Спортивная площадка для физического развития и оздоровления детей.  </vt:lpstr>
      <vt:lpstr> «МАЛЕНЬКИЙ ПРУДИК»                   На этом объекте дети получают знания о жителях и               растениях водоема, проводят наблюдения за ними </vt:lpstr>
      <vt:lpstr> Экологический объект  «ЦВЕТНИКИ»</vt:lpstr>
      <vt:lpstr> ЭКОЛОГИЧЕСКАЯ  ТРОПА  Деда Природоведа  </vt:lpstr>
      <vt:lpstr> Экологический объект «Огород Бабки Агафьи»</vt:lpstr>
      <vt:lpstr> </vt:lpstr>
      <vt:lpstr> «ЛЕСНАЯ  АПТЕКА» Задача – создание условий для формирования у детей знаний о лекарственных растениях   </vt:lpstr>
      <vt:lpstr>Экологический объект  </vt:lpstr>
      <vt:lpstr> Экологический объект «СОСНА»  </vt:lpstr>
      <vt:lpstr> МБДОУ «ДЕТСКИЙ САД № 35» Экологический объект «ТУЯ»  </vt:lpstr>
      <vt:lpstr> МБДОУ «ДЕТСКИЙ САД № 35» Экологический объект ЦВЕТУЩИЙ КУСТАРНИК  «ГОРТЕНЗИЯ» </vt:lpstr>
      <vt:lpstr> МБДОУ «ДЕТСКИЙ САД № 35» Экологические  объекты ЯГОДНЫЕ  КУСТАРНИКИ  «ЧЕРНАЯ  И  КРАСНАЯ СМОРОДИНА»  </vt:lpstr>
      <vt:lpstr> МБДОУ «ДЕТСКИЙ САД № 35» Экологический объект «АЙВА» </vt:lpstr>
      <vt:lpstr> Экологический объект «СКАЗОЧНОЕ ПТИЧЬЕ ДЕРЕВО» </vt:lpstr>
      <vt:lpstr> МБДОУ «ДЕТСКИЙ САД № 35» Экологический объект  </vt:lpstr>
      <vt:lpstr> МБДОУ «ДЕТСКИЙ САД № 35» Экологический объект «Камень, поросший мхом» </vt:lpstr>
      <vt:lpstr> Экологический объект «ГРИБНОЙ ПЕНЬ» Экологическая тропинка позволяет более продуктивно использовать обычные прогулки с детьми для экологических занятий и одновременно для оздоровления детей на свежем воздухе. На тропе можно проводить наблюдения, игры, театрализованные занятия, экскурсии.  </vt:lpstr>
      <vt:lpstr> Экологический объект «ИСКУССТВЕННЫЙ  ВОДОЁМ» Морской берег «Пляж»- служит для босохождения по песку, камням, что способствует закаливанию.   </vt:lpstr>
      <vt:lpstr> МБДОУ «ДЕТСКИЙ САД № 35» Экологический объект «РЕПЕЙ»  </vt:lpstr>
      <vt:lpstr>  Экологический объект «Грибы»  Задача этой зоны- уточнить и расширить представления детей о мире грибов. Познакомить детей с правилами безопасного и бережного поведения в лесу при сборе грибов.     </vt:lpstr>
      <vt:lpstr>  Экологический объект «Дубок»  </vt:lpstr>
      <vt:lpstr> МБДОУ «ДЕТСКИЙ САД № 35» Экологический объект «БЕРЁЗА» </vt:lpstr>
      <vt:lpstr> ЭКОЛОГИЧЕСКАЯ  ТРОПА  Деда Природоведа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Windows User</cp:lastModifiedBy>
  <cp:revision>82</cp:revision>
  <cp:lastPrinted>2019-07-17T17:26:21Z</cp:lastPrinted>
  <dcterms:created xsi:type="dcterms:W3CDTF">2013-08-23T08:38:35Z</dcterms:created>
  <dcterms:modified xsi:type="dcterms:W3CDTF">2022-01-16T21:50:52Z</dcterms:modified>
</cp:coreProperties>
</file>